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7"/>
  </p:notesMasterIdLst>
  <p:handoutMasterIdLst>
    <p:handoutMasterId r:id="rId38"/>
  </p:handoutMasterIdLst>
  <p:sldIdLst>
    <p:sldId id="318" r:id="rId2"/>
    <p:sldId id="324" r:id="rId3"/>
    <p:sldId id="403" r:id="rId4"/>
    <p:sldId id="329" r:id="rId5"/>
    <p:sldId id="467" r:id="rId6"/>
    <p:sldId id="468" r:id="rId7"/>
    <p:sldId id="469" r:id="rId8"/>
    <p:sldId id="470" r:id="rId9"/>
    <p:sldId id="471" r:id="rId10"/>
    <p:sldId id="473" r:id="rId11"/>
    <p:sldId id="474" r:id="rId12"/>
    <p:sldId id="475" r:id="rId13"/>
    <p:sldId id="477" r:id="rId14"/>
    <p:sldId id="478" r:id="rId15"/>
    <p:sldId id="479" r:id="rId16"/>
    <p:sldId id="442" r:id="rId17"/>
    <p:sldId id="443" r:id="rId18"/>
    <p:sldId id="449" r:id="rId19"/>
    <p:sldId id="448" r:id="rId20"/>
    <p:sldId id="446" r:id="rId21"/>
    <p:sldId id="447" r:id="rId22"/>
    <p:sldId id="450" r:id="rId23"/>
    <p:sldId id="451" r:id="rId24"/>
    <p:sldId id="452" r:id="rId25"/>
    <p:sldId id="453" r:id="rId26"/>
    <p:sldId id="454" r:id="rId27"/>
    <p:sldId id="455" r:id="rId28"/>
    <p:sldId id="456" r:id="rId29"/>
    <p:sldId id="457" r:id="rId30"/>
    <p:sldId id="458" r:id="rId31"/>
    <p:sldId id="459" r:id="rId32"/>
    <p:sldId id="461" r:id="rId33"/>
    <p:sldId id="462" r:id="rId34"/>
    <p:sldId id="466" r:id="rId35"/>
    <p:sldId id="363" r:id="rId36"/>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9">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99"/>
    <a:srgbClr val="003D98"/>
    <a:srgbClr val="00AE93"/>
    <a:srgbClr val="4EBB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97" autoAdjust="0"/>
    <p:restoredTop sz="86558" autoAdjust="0"/>
  </p:normalViewPr>
  <p:slideViewPr>
    <p:cSldViewPr snapToGrid="0" snapToObjects="1">
      <p:cViewPr>
        <p:scale>
          <a:sx n="75" d="100"/>
          <a:sy n="75" d="100"/>
        </p:scale>
        <p:origin x="-360" y="36"/>
      </p:cViewPr>
      <p:guideLst>
        <p:guide orient="horz" pos="2169"/>
        <p:guide pos="2880"/>
      </p:guideLst>
    </p:cSldViewPr>
  </p:slideViewPr>
  <p:notesTextViewPr>
    <p:cViewPr>
      <p:scale>
        <a:sx n="100" d="100"/>
        <a:sy n="100" d="100"/>
      </p:scale>
      <p:origin x="0" y="0"/>
    </p:cViewPr>
  </p:notesTextViewPr>
  <p:notesViewPr>
    <p:cSldViewPr snapToGrid="0" snapToObjects="1">
      <p:cViewPr varScale="1">
        <p:scale>
          <a:sx n="63" d="100"/>
          <a:sy n="63" d="100"/>
        </p:scale>
        <p:origin x="1363" y="6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7.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AE8CF-B0FF-4DC0-8CB9-7369C1E9F281}" type="datetimeFigureOut">
              <a:rPr lang="zh-CN" altLang="en-US" smtClean="0"/>
              <a:pPr/>
              <a:t>2017/6/18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70E6F80-659F-46F6-89B1-A3B5C115242B}" type="slidenum">
              <a:rPr lang="zh-CN" altLang="en-US" smtClean="0"/>
              <a:pPr/>
              <a:t>‹#›</a:t>
            </a:fld>
            <a:endParaRPr lang="zh-CN" altLang="en-US"/>
          </a:p>
        </p:txBody>
      </p:sp>
    </p:spTree>
    <p:extLst>
      <p:ext uri="{BB962C8B-B14F-4D97-AF65-F5344CB8AC3E}">
        <p14:creationId xmlns:p14="http://schemas.microsoft.com/office/powerpoint/2010/main" val="3484149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3F9CFF-A815-416D-A706-672B1C28866A}" type="datetimeFigureOut">
              <a:rPr lang="zh-CN" altLang="en-US" smtClean="0"/>
              <a:pPr/>
              <a:t>2017/6/18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C63E7E-9155-41FA-A1C7-FBF157040437}" type="slidenum">
              <a:rPr lang="zh-CN" altLang="en-US" smtClean="0"/>
              <a:pPr/>
              <a:t>‹#›</a:t>
            </a:fld>
            <a:endParaRPr lang="zh-CN" altLang="en-US"/>
          </a:p>
        </p:txBody>
      </p:sp>
    </p:spTree>
    <p:extLst>
      <p:ext uri="{BB962C8B-B14F-4D97-AF65-F5344CB8AC3E}">
        <p14:creationId xmlns:p14="http://schemas.microsoft.com/office/powerpoint/2010/main" val="1152758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a:t>
            </a:fld>
            <a:endParaRPr lang="zh-CN" altLang="en-US"/>
          </a:p>
        </p:txBody>
      </p:sp>
    </p:spTree>
    <p:extLst>
      <p:ext uri="{BB962C8B-B14F-4D97-AF65-F5344CB8AC3E}">
        <p14:creationId xmlns:p14="http://schemas.microsoft.com/office/powerpoint/2010/main" val="21592311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人工智能热，有问题，有挑战，</a:t>
            </a:r>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2</a:t>
            </a:fld>
            <a:endParaRPr lang="zh-CN" altLang="en-US"/>
          </a:p>
        </p:txBody>
      </p:sp>
    </p:spTree>
    <p:extLst>
      <p:ext uri="{BB962C8B-B14F-4D97-AF65-F5344CB8AC3E}">
        <p14:creationId xmlns:p14="http://schemas.microsoft.com/office/powerpoint/2010/main" val="32381116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37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实际上，从古希腊到新世纪，人类对大脑研究从未终止。从</a:t>
            </a:r>
            <a:r>
              <a:rPr lang="en-US" altLang="zh-CN" dirty="0" smtClean="0"/>
              <a:t>95</a:t>
            </a:r>
            <a:r>
              <a:rPr lang="zh-CN" altLang="en-US" dirty="0" smtClean="0"/>
              <a:t>年在日本召开的世界神经科学大会到</a:t>
            </a:r>
            <a:r>
              <a:rPr lang="en-US" altLang="zh-CN" dirty="0" smtClean="0"/>
              <a:t>13</a:t>
            </a:r>
            <a:r>
              <a:rPr lang="zh-CN" altLang="en-US" dirty="0" smtClean="0"/>
              <a:t>年启动的欧盟和美国的脑科学研究，都希望能认知脑和模拟脑。然而，由于对大脑的彻底解析仍然任重道远，让电脑依此产生智慧非常困难。互联网的爆炸性发展和移动计算的广泛应用所带来的大数据，为机器智能的突破性发展带来重要历史机遇。我们的目标是利用泛在大数据建立知识关联结构，创造能支持和发展人类智能的智脑系统，实现“机器脑”和“社会脑”，成为未来提升国家社会发展竞争力的重要引擎 。 </a:t>
            </a:r>
          </a:p>
        </p:txBody>
      </p:sp>
      <p:sp>
        <p:nvSpPr>
          <p:cNvPr id="337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81642F8-3CC6-4A83-8C7F-14AB8ACFC340}" type="slidenum">
              <a:rPr lang="zh-CN" altLang="en-US">
                <a:latin typeface="Calibri" panose="020F0502020204030204" pitchFamily="34" charset="0"/>
              </a:rPr>
              <a:pPr eaLnBrk="1" hangingPunct="1"/>
              <a:t>4</a:t>
            </a:fld>
            <a:endParaRPr lang="en-US" altLang="zh-CN">
              <a:latin typeface="Calibri" panose="020F0502020204030204" pitchFamily="34" charset="0"/>
            </a:endParaRPr>
          </a:p>
        </p:txBody>
      </p:sp>
    </p:spTree>
    <p:extLst>
      <p:ext uri="{BB962C8B-B14F-4D97-AF65-F5344CB8AC3E}">
        <p14:creationId xmlns:p14="http://schemas.microsoft.com/office/powerpoint/2010/main" val="958175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4E4DEE6-18FB-4E9A-A0C9-FCF34DB0EE9D}" type="slidenum">
              <a:rPr lang="zh-CN" altLang="en-US" smtClean="0"/>
              <a:pPr>
                <a:defRPr/>
              </a:pPr>
              <a:t>5</a:t>
            </a:fld>
            <a:endParaRPr lang="en-US" altLang="zh-CN"/>
          </a:p>
        </p:txBody>
      </p:sp>
    </p:spTree>
    <p:extLst>
      <p:ext uri="{BB962C8B-B14F-4D97-AF65-F5344CB8AC3E}">
        <p14:creationId xmlns:p14="http://schemas.microsoft.com/office/powerpoint/2010/main" val="26337259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lvl="0" indent="-342900" algn="just">
              <a:lnSpc>
                <a:spcPct val="150000"/>
              </a:lnSpc>
              <a:spcAft>
                <a:spcPts val="0"/>
              </a:spcAft>
              <a:buFont typeface="Wingdings" panose="05000000000000000000" pitchFamily="2" charset="2"/>
              <a:buChar char=""/>
            </a:pPr>
            <a:r>
              <a:rPr lang="zh-CN" altLang="zh-CN" kern="100" dirty="0" smtClean="0">
                <a:latin typeface="Calibri" panose="020F0502020204030204" pitchFamily="34" charset="0"/>
                <a:ea typeface="仿宋" panose="02010609060101010101" pitchFamily="49" charset="-122"/>
                <a:cs typeface="Times New Roman" panose="02020603050405020304" pitchFamily="18" charset="0"/>
              </a:rPr>
              <a:t>起步阶段：中心成立的第</a:t>
            </a:r>
            <a:r>
              <a:rPr lang="en-US" altLang="zh-CN" kern="100" dirty="0" smtClean="0">
                <a:latin typeface="Calibri" panose="020F0502020204030204" pitchFamily="34" charset="0"/>
                <a:ea typeface="仿宋" panose="02010609060101010101" pitchFamily="49" charset="-122"/>
                <a:cs typeface="Times New Roman" panose="02020603050405020304" pitchFamily="18" charset="0"/>
              </a:rPr>
              <a:t>1-2</a:t>
            </a:r>
            <a:r>
              <a:rPr lang="zh-CN" altLang="zh-CN" kern="100" dirty="0" smtClean="0">
                <a:latin typeface="Calibri" panose="020F0502020204030204" pitchFamily="34" charset="0"/>
                <a:ea typeface="仿宋" panose="02010609060101010101" pitchFamily="49" charset="-122"/>
                <a:cs typeface="Times New Roman" panose="02020603050405020304" pitchFamily="18" charset="0"/>
              </a:rPr>
              <a:t>年，重点进行组织结构设计、体制机制设计、研究方向布局、科研基础环境建设，队伍建设方面整合国内优秀团队和引进海外高端人才并举，通过起步阶段的建设，使中心成为本领域国际上具有一定影响力、在国内具有良好品牌效应的人才聚集基地和研究基地；</a:t>
            </a:r>
            <a:endParaRPr lang="zh-CN" altLang="zh-CN" sz="1050" kern="100" dirty="0" smtClean="0">
              <a:latin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smtClean="0">
                <a:latin typeface="Calibri" panose="020F0502020204030204" pitchFamily="34" charset="0"/>
                <a:ea typeface="仿宋" panose="02010609060101010101" pitchFamily="49" charset="-122"/>
                <a:cs typeface="Times New Roman" panose="02020603050405020304" pitchFamily="18" charset="0"/>
              </a:rPr>
              <a:t>发展阶段：中心成立的第</a:t>
            </a:r>
            <a:r>
              <a:rPr lang="en-US" altLang="zh-CN" kern="100" dirty="0" smtClean="0">
                <a:latin typeface="Calibri" panose="020F0502020204030204" pitchFamily="34" charset="0"/>
                <a:ea typeface="仿宋" panose="02010609060101010101" pitchFamily="49" charset="-122"/>
                <a:cs typeface="Times New Roman" panose="02020603050405020304" pitchFamily="18" charset="0"/>
              </a:rPr>
              <a:t>3-5</a:t>
            </a:r>
            <a:r>
              <a:rPr lang="zh-CN" altLang="zh-CN" kern="100" dirty="0" smtClean="0">
                <a:latin typeface="Calibri" panose="020F0502020204030204" pitchFamily="34" charset="0"/>
                <a:ea typeface="仿宋" panose="02010609060101010101" pitchFamily="49" charset="-122"/>
                <a:cs typeface="Times New Roman" panose="02020603050405020304" pitchFamily="18" charset="0"/>
              </a:rPr>
              <a:t>年，重点完善体制机制、全面深入开展各个研究方向研究工作、构建国际一流的科研基础环境、形成在国际上具有强大影响力和价值的科研成果，队伍建设方面以引进海外高端人才为主，通过发展阶段的建设，建立中心的国际品牌，使中心成为本领域国际一流的人才聚集基地和研究基地；</a:t>
            </a:r>
            <a:endParaRPr lang="zh-CN" altLang="zh-CN" sz="1050" kern="100" dirty="0" smtClean="0">
              <a:latin typeface="Calibri" panose="020F0502020204030204" pitchFamily="34" charset="0"/>
              <a:cs typeface="Times New Roman" panose="02020603050405020304" pitchFamily="18" charset="0"/>
            </a:endParaRPr>
          </a:p>
          <a:p>
            <a:pPr marL="342900" lvl="0" indent="-342900" algn="just">
              <a:lnSpc>
                <a:spcPct val="150000"/>
              </a:lnSpc>
              <a:spcAft>
                <a:spcPts val="0"/>
              </a:spcAft>
              <a:buFont typeface="Wingdings" panose="05000000000000000000" pitchFamily="2" charset="2"/>
              <a:buChar char=""/>
            </a:pPr>
            <a:r>
              <a:rPr lang="zh-CN" altLang="zh-CN" kern="100" dirty="0" smtClean="0">
                <a:latin typeface="Calibri" panose="020F0502020204030204" pitchFamily="34" charset="0"/>
                <a:ea typeface="仿宋" panose="02010609060101010101" pitchFamily="49" charset="-122"/>
                <a:cs typeface="Times New Roman" panose="02020603050405020304" pitchFamily="18" charset="0"/>
              </a:rPr>
              <a:t>提高阶段：中心成立第</a:t>
            </a:r>
            <a:r>
              <a:rPr lang="en-US" altLang="zh-CN" kern="100" dirty="0" smtClean="0">
                <a:latin typeface="Calibri" panose="020F0502020204030204" pitchFamily="34" charset="0"/>
                <a:ea typeface="仿宋" panose="02010609060101010101" pitchFamily="49" charset="-122"/>
                <a:cs typeface="Times New Roman" panose="02020603050405020304" pitchFamily="18" charset="0"/>
              </a:rPr>
              <a:t>5-10</a:t>
            </a:r>
            <a:r>
              <a:rPr lang="zh-CN" altLang="zh-CN" kern="100" dirty="0" smtClean="0">
                <a:latin typeface="Calibri" panose="020F0502020204030204" pitchFamily="34" charset="0"/>
                <a:ea typeface="仿宋" panose="02010609060101010101" pitchFamily="49" charset="-122"/>
                <a:cs typeface="Times New Roman" panose="02020603050405020304" pitchFamily="18" charset="0"/>
              </a:rPr>
              <a:t>年，把握本领域国际学术前沿的发展趋势，适时调整高精尖中心研究布局，在国际上引领本领域研究工作，形成具有国际顶级水平的研究成果和巨大产业前景的软硬件系统，人才引进方面形成高端人才聚集和自由流动的良性循环，使中心成为本领域国际公认的顶尖人才聚集基地和研究基地。</a:t>
            </a:r>
            <a:endParaRPr lang="zh-CN" altLang="zh-CN" sz="1050" kern="100" dirty="0" smtClean="0">
              <a:latin typeface="Calibri" panose="020F0502020204030204" pitchFamily="34" charset="0"/>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pPr>
              <a:defRPr/>
            </a:pPr>
            <a:fld id="{F4E4DEE6-18FB-4E9A-A0C9-FCF34DB0EE9D}" type="slidenum">
              <a:rPr lang="zh-CN" altLang="en-US" smtClean="0"/>
              <a:pPr>
                <a:defRPr/>
              </a:pPr>
              <a:t>6</a:t>
            </a:fld>
            <a:endParaRPr lang="en-US" altLang="zh-CN"/>
          </a:p>
        </p:txBody>
      </p:sp>
    </p:spTree>
    <p:extLst>
      <p:ext uri="{BB962C8B-B14F-4D97-AF65-F5344CB8AC3E}">
        <p14:creationId xmlns:p14="http://schemas.microsoft.com/office/powerpoint/2010/main" val="5343833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1" kern="1200" dirty="0" smtClean="0">
                <a:solidFill>
                  <a:schemeClr val="tx1"/>
                </a:solidFill>
                <a:effectLst/>
                <a:latin typeface="+mn-lt"/>
                <a:ea typeface="+mn-ea"/>
                <a:cs typeface="+mn-cs"/>
              </a:rPr>
              <a:t>十年目标：</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zh-CN" sz="1200" kern="1200" dirty="0" smtClean="0">
                <a:solidFill>
                  <a:schemeClr val="tx1"/>
                </a:solidFill>
                <a:effectLst/>
                <a:latin typeface="+mn-lt"/>
                <a:ea typeface="+mn-ea"/>
                <a:cs typeface="+mn-cs"/>
              </a:rPr>
              <a:t>）稳定高精尖中心的人才队伍的规模和高层次结构，拥有一批大数据科学与脑信息学领域的国际大师，培育院士等国家级科学家</a:t>
            </a:r>
            <a:r>
              <a:rPr lang="en-US" altLang="zh-CN" sz="1200" kern="1200" dirty="0" smtClean="0">
                <a:solidFill>
                  <a:schemeClr val="tx1"/>
                </a:solidFill>
                <a:effectLst/>
                <a:latin typeface="+mn-lt"/>
                <a:ea typeface="+mn-ea"/>
                <a:cs typeface="+mn-cs"/>
              </a:rPr>
              <a:t>3-5</a:t>
            </a:r>
            <a:r>
              <a:rPr lang="zh-CN" altLang="zh-CN" sz="1200" kern="1200" dirty="0" smtClean="0">
                <a:solidFill>
                  <a:schemeClr val="tx1"/>
                </a:solidFill>
                <a:effectLst/>
                <a:latin typeface="+mn-lt"/>
                <a:ea typeface="+mn-ea"/>
                <a:cs typeface="+mn-cs"/>
              </a:rPr>
              <a:t>名，长江、杰青等顶尖人才</a:t>
            </a:r>
            <a:r>
              <a:rPr lang="en-US" altLang="zh-CN" sz="1200" kern="1200" dirty="0" smtClean="0">
                <a:solidFill>
                  <a:schemeClr val="tx1"/>
                </a:solidFill>
                <a:effectLst/>
                <a:latin typeface="+mn-lt"/>
                <a:ea typeface="+mn-ea"/>
                <a:cs typeface="+mn-cs"/>
              </a:rPr>
              <a:t>8-10</a:t>
            </a:r>
            <a:r>
              <a:rPr lang="zh-CN" altLang="zh-CN" sz="1200" kern="1200" dirty="0" smtClean="0">
                <a:solidFill>
                  <a:schemeClr val="tx1"/>
                </a:solidFill>
                <a:effectLst/>
                <a:latin typeface="+mn-lt"/>
                <a:ea typeface="+mn-ea"/>
                <a:cs typeface="+mn-cs"/>
              </a:rPr>
              <a:t>名，成为本领域公认的国际顶尖创新研究基地和人才交流中心。（</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）引领相关领域的国际学术前沿，在</a:t>
            </a:r>
            <a:r>
              <a:rPr lang="en-US" altLang="zh-CN" sz="1200" kern="1200" dirty="0" smtClean="0">
                <a:solidFill>
                  <a:schemeClr val="tx1"/>
                </a:solidFill>
                <a:effectLst/>
                <a:latin typeface="+mn-lt"/>
                <a:ea typeface="+mn-ea"/>
                <a:cs typeface="+mn-cs"/>
              </a:rPr>
              <a:t>Nature</a:t>
            </a:r>
            <a:r>
              <a:rPr lang="zh-CN" altLang="zh-CN"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Science</a:t>
            </a:r>
            <a:r>
              <a:rPr lang="zh-CN" altLang="zh-CN" sz="1200" kern="1200" dirty="0" smtClean="0">
                <a:solidFill>
                  <a:schemeClr val="tx1"/>
                </a:solidFill>
                <a:effectLst/>
                <a:latin typeface="+mn-lt"/>
                <a:ea typeface="+mn-ea"/>
                <a:cs typeface="+mn-cs"/>
              </a:rPr>
              <a:t>等顶级学术刊物上发表具有国际重要影响的学术论文，创建基于大数据与脑智能科学的类人智能理论体系，在关键技术方面获得根本性突破，获得国家级科技奖励</a:t>
            </a:r>
            <a:r>
              <a:rPr lang="en-US" altLang="zh-CN" sz="1200" kern="1200" dirty="0" smtClean="0">
                <a:solidFill>
                  <a:schemeClr val="tx1"/>
                </a:solidFill>
                <a:effectLst/>
                <a:latin typeface="+mn-lt"/>
                <a:ea typeface="+mn-ea"/>
                <a:cs typeface="+mn-cs"/>
              </a:rPr>
              <a:t>3-5</a:t>
            </a:r>
            <a:r>
              <a:rPr lang="zh-CN" altLang="zh-CN" sz="1200" kern="1200" dirty="0" smtClean="0">
                <a:solidFill>
                  <a:schemeClr val="tx1"/>
                </a:solidFill>
                <a:effectLst/>
                <a:latin typeface="+mn-lt"/>
                <a:ea typeface="+mn-ea"/>
                <a:cs typeface="+mn-cs"/>
              </a:rPr>
              <a:t>项，产生具有问鼎“图灵奖”等国际科技大奖的世界级研究成果。（</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建立新型的行业智库，实现“机器脑”与“社会脑”在重要领域的大规模应用和成果转换，实现从人类智力及其活动规律到机器智能、社会智能的转化，带动本地区或国家新兴智能产业发展，形成新的经济增长点。 </a:t>
            </a:r>
          </a:p>
          <a:p>
            <a:endParaRPr lang="zh-CN" altLang="en-US" dirty="0"/>
          </a:p>
        </p:txBody>
      </p:sp>
      <p:sp>
        <p:nvSpPr>
          <p:cNvPr id="4" name="灯片编号占位符 3"/>
          <p:cNvSpPr>
            <a:spLocks noGrp="1"/>
          </p:cNvSpPr>
          <p:nvPr>
            <p:ph type="sldNum" sz="quarter" idx="10"/>
          </p:nvPr>
        </p:nvSpPr>
        <p:spPr/>
        <p:txBody>
          <a:bodyPr/>
          <a:lstStyle/>
          <a:p>
            <a:pPr>
              <a:defRPr/>
            </a:pPr>
            <a:fld id="{F4E4DEE6-18FB-4E9A-A0C9-FCF34DB0EE9D}" type="slidenum">
              <a:rPr lang="zh-CN" altLang="en-US" smtClean="0"/>
              <a:pPr>
                <a:defRPr/>
              </a:pPr>
              <a:t>8</a:t>
            </a:fld>
            <a:endParaRPr lang="en-US" altLang="zh-CN"/>
          </a:p>
        </p:txBody>
      </p:sp>
    </p:spTree>
    <p:extLst>
      <p:ext uri="{BB962C8B-B14F-4D97-AF65-F5344CB8AC3E}">
        <p14:creationId xmlns:p14="http://schemas.microsoft.com/office/powerpoint/2010/main" val="3229373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4C63E7E-9155-41FA-A1C7-FBF157040437}" type="slidenum">
              <a:rPr lang="zh-CN" altLang="en-US" smtClean="0"/>
              <a:pPr/>
              <a:t>16</a:t>
            </a:fld>
            <a:endParaRPr lang="zh-CN" altLang="en-US"/>
          </a:p>
        </p:txBody>
      </p:sp>
    </p:spTree>
    <p:extLst>
      <p:ext uri="{BB962C8B-B14F-4D97-AF65-F5344CB8AC3E}">
        <p14:creationId xmlns:p14="http://schemas.microsoft.com/office/powerpoint/2010/main" val="46684694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Picture 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3392" y="3871047"/>
            <a:ext cx="54387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 name="组合 9"/>
          <p:cNvGrpSpPr/>
          <p:nvPr userDrawn="1"/>
        </p:nvGrpSpPr>
        <p:grpSpPr>
          <a:xfrm>
            <a:off x="5286370" y="3871042"/>
            <a:ext cx="1036510" cy="2219330"/>
            <a:chOff x="5286370" y="3871042"/>
            <a:chExt cx="1036510" cy="221933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86370" y="387104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1888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5140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组合 13"/>
          <p:cNvGrpSpPr/>
          <p:nvPr userDrawn="1"/>
        </p:nvGrpSpPr>
        <p:grpSpPr>
          <a:xfrm>
            <a:off x="6280533" y="3871037"/>
            <a:ext cx="1036510" cy="2219330"/>
            <a:chOff x="6283925" y="3871037"/>
            <a:chExt cx="1036510" cy="2219330"/>
          </a:xfrm>
        </p:grpSpPr>
        <p:pic>
          <p:nvPicPr>
            <p:cNvPr id="1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28392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1644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94896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组合 17"/>
          <p:cNvGrpSpPr/>
          <p:nvPr userDrawn="1"/>
        </p:nvGrpSpPr>
        <p:grpSpPr>
          <a:xfrm>
            <a:off x="7281485" y="3871037"/>
            <a:ext cx="1036510" cy="2219330"/>
            <a:chOff x="7281485" y="3871037"/>
            <a:chExt cx="1036510" cy="2219330"/>
          </a:xfrm>
        </p:grpSpPr>
        <p:pic>
          <p:nvPicPr>
            <p:cNvPr id="19"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28148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1400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94652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2" name="Picture 3"/>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27904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3"/>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611555" y="387103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userDrawn="1"/>
        </p:nvPicPr>
        <p:blipFill>
          <a:blip r:embed="rId3">
            <a:extLst>
              <a:ext uri="{28A0092B-C50C-407E-A947-70E740481C1C}">
                <a14:useLocalDpi xmlns:a14="http://schemas.microsoft.com/office/drawing/2010/main"/>
              </a:ext>
            </a:extLst>
          </a:blip>
          <a:srcRect/>
          <a:stretch>
            <a:fillRect/>
          </a:stretch>
        </p:blipFill>
        <p:spPr bwMode="auto">
          <a:xfrm>
            <a:off x="8944075" y="387103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ctrTitle"/>
          </p:nvPr>
        </p:nvSpPr>
        <p:spPr>
          <a:xfrm>
            <a:off x="685800" y="2130425"/>
            <a:ext cx="7772400" cy="1470025"/>
          </a:xfrm>
        </p:spPr>
        <p:txBody>
          <a:bodyPr/>
          <a:lstStyle>
            <a:lvl1pPr>
              <a:defRPr b="1">
                <a:latin typeface="+mj-lt"/>
              </a:defRPr>
            </a:lvl1pPr>
          </a:lstStyle>
          <a:p>
            <a:r>
              <a:rPr kumimoji="1" lang="zh-CN" altLang="en-US" dirty="0" smtClean="0"/>
              <a:t>单击此处编辑母版标题样式</a:t>
            </a:r>
            <a:endParaRPr kumimoji="1" lang="zh-CN" altLang="en-US" dirty="0"/>
          </a:p>
        </p:txBody>
      </p:sp>
      <p:sp>
        <p:nvSpPr>
          <p:cNvPr id="3" name="副标题 2"/>
          <p:cNvSpPr>
            <a:spLocks noGrp="1"/>
          </p:cNvSpPr>
          <p:nvPr>
            <p:ph type="subTitle" idx="1"/>
          </p:nvPr>
        </p:nvSpPr>
        <p:spPr>
          <a:xfrm>
            <a:off x="4128655" y="4308764"/>
            <a:ext cx="4329546" cy="1330036"/>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A61A67E4-DB59-8B47-A9EF-502C75E606FB}" type="datetimeFigureOut">
              <a:rPr kumimoji="1" lang="zh-CN" altLang="en-US" smtClean="0"/>
              <a:pPr/>
              <a:t>2017/6/18</a:t>
            </a:fld>
            <a:endParaRPr kumimoji="1" lang="zh-CN" altLang="en-US"/>
          </a:p>
        </p:txBody>
      </p:sp>
      <p:pic>
        <p:nvPicPr>
          <p:cNvPr id="7" name="内容占位符 3" descr="bg1"/>
          <p:cNvPicPr>
            <a:picLocks noChangeAspect="1"/>
          </p:cNvPicPr>
          <p:nvPr userDrawn="1"/>
        </p:nvPicPr>
        <p:blipFill>
          <a:blip r:embed="rId4"/>
          <a:stretch>
            <a:fillRect/>
          </a:stretch>
        </p:blipFill>
        <p:spPr>
          <a:xfrm>
            <a:off x="5156835" y="24130"/>
            <a:ext cx="3984625" cy="6809740"/>
          </a:xfrm>
          <a:prstGeom prst="rect">
            <a:avLst/>
          </a:prstGeom>
        </p:spPr>
      </p:pic>
      <p:pic>
        <p:nvPicPr>
          <p:cNvPr id="8" name="图片 7" descr="logo"/>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1801084" y="122470"/>
            <a:ext cx="2757061" cy="1056046"/>
          </a:xfrm>
          <a:prstGeom prst="rect">
            <a:avLst/>
          </a:prstGeom>
        </p:spPr>
      </p:pic>
      <p:pic>
        <p:nvPicPr>
          <p:cNvPr id="5122" name="Picture 2"/>
          <p:cNvPicPr>
            <a:picLocks noChangeAspect="1" noChangeArrowheads="1"/>
          </p:cNvPicPr>
          <p:nvPr userDrawn="1"/>
        </p:nvPicPr>
        <p:blipFill>
          <a:blip r:embed="rId6">
            <a:extLst>
              <a:ext uri="{28A0092B-C50C-407E-A947-70E740481C1C}">
                <a14:useLocalDpi xmlns:a14="http://schemas.microsoft.com/office/drawing/2010/main"/>
              </a:ext>
            </a:extLst>
          </a:blip>
          <a:srcRect/>
          <a:stretch>
            <a:fillRect/>
          </a:stretch>
        </p:blipFill>
        <p:spPr bwMode="auto">
          <a:xfrm>
            <a:off x="140711" y="102423"/>
            <a:ext cx="1600514" cy="11038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17675688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5_标题和内容">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pPr lvl="0">
              <a:defRPr sz="1800" b="0">
                <a:solidFill>
                  <a:srgbClr val="000000"/>
                </a:solidFill>
                <a:effectLst/>
              </a:defRPr>
            </a:pPr>
            <a:r>
              <a:rPr sz="3600" b="1">
                <a:solidFill>
                  <a:srgbClr val="FFCC00"/>
                </a:solidFill>
                <a:effectLst>
                  <a:outerShdw blurRad="38100" dist="38100" dir="2700000" rotWithShape="0">
                    <a:srgbClr val="000000">
                      <a:alpha val="43137"/>
                    </a:srgbClr>
                  </a:outerShdw>
                </a:effectLst>
              </a:rPr>
              <a:t>标题文本</a:t>
            </a:r>
          </a:p>
        </p:txBody>
      </p:sp>
      <p:sp>
        <p:nvSpPr>
          <p:cNvPr id="22" name="Shape 22"/>
          <p:cNvSpPr>
            <a:spLocks noGrp="1"/>
          </p:cNvSpPr>
          <p:nvPr>
            <p:ph type="body" idx="1"/>
          </p:nvPr>
        </p:nvSpPr>
        <p:spPr>
          <a:xfrm>
            <a:off x="250825" y="1268412"/>
            <a:ext cx="8785225" cy="5589589"/>
          </a:xfrm>
          <a:prstGeom prst="rect">
            <a:avLst/>
          </a:prstGeom>
        </p:spPr>
        <p:txBody>
          <a:bodyPr/>
          <a:lstStyle>
            <a:lvl1pPr>
              <a:buBlip>
                <a:blip r:embed="rId2"/>
              </a:buBlip>
            </a:lvl1pPr>
          </a:lstStyle>
          <a:p>
            <a:pPr lvl="0">
              <a:defRPr sz="1800" b="0"/>
            </a:pPr>
            <a:r>
              <a:rPr sz="2400" b="1" dirty="0" err="1"/>
              <a:t>正文级别</a:t>
            </a:r>
            <a:r>
              <a:rPr sz="2400" b="1" dirty="0"/>
              <a:t> 1</a:t>
            </a:r>
          </a:p>
          <a:p>
            <a:pPr lvl="1">
              <a:defRPr sz="1800" b="0"/>
            </a:pPr>
            <a:r>
              <a:rPr sz="2400" b="1" dirty="0" err="1"/>
              <a:t>正文级别</a:t>
            </a:r>
            <a:r>
              <a:rPr sz="2400" b="1" dirty="0"/>
              <a:t> 2</a:t>
            </a:r>
          </a:p>
          <a:p>
            <a:pPr lvl="2">
              <a:defRPr sz="1800" b="0"/>
            </a:pPr>
            <a:r>
              <a:rPr sz="2400" b="1" dirty="0" err="1"/>
              <a:t>正文级别</a:t>
            </a:r>
            <a:r>
              <a:rPr sz="2400" b="1" dirty="0"/>
              <a:t> 3</a:t>
            </a:r>
          </a:p>
          <a:p>
            <a:pPr lvl="3">
              <a:defRPr sz="1800" b="0"/>
            </a:pPr>
            <a:r>
              <a:rPr sz="2400" b="1" dirty="0" err="1"/>
              <a:t>正文级别</a:t>
            </a:r>
            <a:r>
              <a:rPr sz="2400" b="1" dirty="0"/>
              <a:t> 4</a:t>
            </a:r>
          </a:p>
          <a:p>
            <a:pPr lvl="4">
              <a:defRPr sz="1800" b="0"/>
            </a:pPr>
            <a:r>
              <a:rPr sz="2400" b="1" dirty="0" err="1"/>
              <a:t>正文级别</a:t>
            </a:r>
            <a:r>
              <a:rPr sz="2400" b="1" dirty="0"/>
              <a:t> 5</a:t>
            </a:r>
          </a:p>
        </p:txBody>
      </p:sp>
      <p:sp>
        <p:nvSpPr>
          <p:cNvPr id="23" name="Shape 23"/>
          <p:cNvSpPr>
            <a:spLocks noGrp="1"/>
          </p:cNvSpPr>
          <p:nvPr>
            <p:ph type="sldNum" sz="quarter" idx="2"/>
          </p:nvPr>
        </p:nvSpPr>
        <p:spPr>
          <a:prstGeom prst="rect">
            <a:avLst/>
          </a:prstGeom>
        </p:spPr>
        <p:txBody>
          <a:bodyPr/>
          <a:lstStyle/>
          <a:p>
            <a:pPr lvl="0"/>
            <a:fld id="{86CB4B4D-7CA3-9044-876B-883B54F8677D}" type="slidenum">
              <a:rPr/>
              <a:pPr lvl="0"/>
              <a:t>‹#›</a:t>
            </a:fld>
            <a:endParaRPr/>
          </a:p>
        </p:txBody>
      </p:sp>
    </p:spTree>
    <p:extLst>
      <p:ext uri="{BB962C8B-B14F-4D97-AF65-F5344CB8AC3E}">
        <p14:creationId xmlns:p14="http://schemas.microsoft.com/office/powerpoint/2010/main" val="1471797464"/>
      </p:ext>
    </p:extLst>
  </p:cSld>
  <p:clrMapOvr>
    <a:masterClrMapping/>
  </p:clrMapOvr>
  <p:transition spd="med"/>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57770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20996583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29964539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19807402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35459457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14791281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30060331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1451441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9845" y="274638"/>
            <a:ext cx="9173845" cy="1143000"/>
          </a:xfrm>
        </p:spPr>
        <p:txBody>
          <a:bodyPr/>
          <a:lstStyle>
            <a:lvl1pPr>
              <a:defRPr>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A61A67E4-DB59-8B47-A9EF-502C75E606FB}" type="datetimeFigureOut">
              <a:rPr kumimoji="1" lang="zh-CN" altLang="en-US" smtClean="0"/>
              <a:pPr/>
              <a:t>2017/6/18</a:t>
            </a:fld>
            <a:endParaRPr kumimoji="1" lang="zh-CN" altLang="en-US"/>
          </a:p>
        </p:txBody>
      </p:sp>
      <p:pic>
        <p:nvPicPr>
          <p:cNvPr id="6" name="内容占位符 3" descr="right"/>
          <p:cNvPicPr>
            <a:picLocks noChangeAspect="1"/>
          </p:cNvPicPr>
          <p:nvPr userDrawn="1"/>
        </p:nvPicPr>
        <p:blipFill>
          <a:blip r:embed="rId2"/>
          <a:stretch>
            <a:fillRect/>
          </a:stretch>
        </p:blipFill>
        <p:spPr>
          <a:xfrm>
            <a:off x="6429375" y="-15875"/>
            <a:ext cx="2714625" cy="6918325"/>
          </a:xfrm>
          <a:prstGeom prst="rect">
            <a:avLst/>
          </a:prstGeom>
        </p:spPr>
      </p:pic>
      <p:pic>
        <p:nvPicPr>
          <p:cNvPr id="7" name="内容占位符 3" descr="right"/>
          <p:cNvPicPr>
            <a:picLocks noChangeAspect="1"/>
          </p:cNvPicPr>
          <p:nvPr userDrawn="1"/>
        </p:nvPicPr>
        <p:blipFill>
          <a:blip r:embed="rId2"/>
          <a:stretch>
            <a:fillRect/>
          </a:stretch>
        </p:blipFill>
        <p:spPr>
          <a:xfrm flipH="1">
            <a:off x="-29845" y="-15875"/>
            <a:ext cx="2714625" cy="6918325"/>
          </a:xfrm>
          <a:prstGeom prst="rect">
            <a:avLst/>
          </a:prstGeom>
        </p:spPr>
      </p:pic>
      <p:sp>
        <p:nvSpPr>
          <p:cNvPr id="8" name="矩形 7"/>
          <p:cNvSpPr/>
          <p:nvPr userDrawn="1"/>
        </p:nvSpPr>
        <p:spPr>
          <a:xfrm flipV="1">
            <a:off x="3131820" y="1454558"/>
            <a:ext cx="2890520" cy="72000"/>
          </a:xfrm>
          <a:prstGeom prst="rect">
            <a:avLst/>
          </a:prstGeom>
          <a:gradFill>
            <a:gsLst>
              <a:gs pos="0">
                <a:srgbClr val="003D98"/>
              </a:gs>
              <a:gs pos="53000">
                <a:srgbClr val="00AE93"/>
              </a:gs>
              <a:gs pos="100000">
                <a:srgbClr val="4EBBA6"/>
              </a:gs>
            </a:gsLst>
            <a:lin ang="0" scaled="0"/>
          </a:gradFill>
          <a:ln>
            <a:noFill/>
          </a:ln>
        </p:spPr>
        <p:style>
          <a:lnRef idx="2">
            <a:schemeClr val="dk1"/>
          </a:lnRef>
          <a:fillRef idx="1">
            <a:schemeClr val="lt1"/>
          </a:fillRef>
          <a:effectRef idx="0">
            <a:schemeClr val="dk1"/>
          </a:effectRef>
          <a:fontRef idx="minor">
            <a:schemeClr val="dk1"/>
          </a:fontRef>
        </p:style>
        <p:txBody>
          <a:bodyPr/>
          <a:lstStyle/>
          <a:p>
            <a:endParaRPr lang="zh-CN" altLang="en-US"/>
          </a:p>
        </p:txBody>
      </p:sp>
      <p:grpSp>
        <p:nvGrpSpPr>
          <p:cNvPr id="11" name="组合 10"/>
          <p:cNvGrpSpPr/>
          <p:nvPr/>
        </p:nvGrpSpPr>
        <p:grpSpPr>
          <a:xfrm>
            <a:off x="3209639" y="2041482"/>
            <a:ext cx="430530" cy="459740"/>
            <a:chOff x="4968" y="4493"/>
            <a:chExt cx="678" cy="724"/>
          </a:xfrm>
        </p:grpSpPr>
        <p:sp>
          <p:nvSpPr>
            <p:cNvPr id="13" name="泪滴形 12"/>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4" name="文本框 13"/>
            <p:cNvSpPr txBox="1"/>
            <p:nvPr/>
          </p:nvSpPr>
          <p:spPr>
            <a:xfrm>
              <a:off x="5073" y="4493"/>
              <a:ext cx="531" cy="725"/>
            </a:xfrm>
            <a:prstGeom prst="rect">
              <a:avLst/>
            </a:prstGeom>
            <a:noFill/>
          </p:spPr>
          <p:txBody>
            <a:bodyPr wrap="none" rtlCol="0">
              <a:spAutoFit/>
            </a:bodyPr>
            <a:lstStyle/>
            <a:p>
              <a:r>
                <a:rPr lang="en-US" altLang="zh-CN" sz="2400" b="1" dirty="0">
                  <a:solidFill>
                    <a:schemeClr val="bg1"/>
                  </a:solidFill>
                </a:rPr>
                <a:t>1</a:t>
              </a:r>
            </a:p>
          </p:txBody>
        </p:sp>
      </p:grpSp>
      <p:grpSp>
        <p:nvGrpSpPr>
          <p:cNvPr id="16" name="组合 15"/>
          <p:cNvGrpSpPr/>
          <p:nvPr/>
        </p:nvGrpSpPr>
        <p:grpSpPr>
          <a:xfrm>
            <a:off x="3209639" y="3322277"/>
            <a:ext cx="430530" cy="460375"/>
            <a:chOff x="4968" y="4493"/>
            <a:chExt cx="678" cy="725"/>
          </a:xfrm>
        </p:grpSpPr>
        <p:sp>
          <p:nvSpPr>
            <p:cNvPr id="18" name="泪滴形 17"/>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9" name="文本框 18"/>
            <p:cNvSpPr txBox="1"/>
            <p:nvPr/>
          </p:nvSpPr>
          <p:spPr>
            <a:xfrm>
              <a:off x="5073" y="4493"/>
              <a:ext cx="531" cy="725"/>
            </a:xfrm>
            <a:prstGeom prst="rect">
              <a:avLst/>
            </a:prstGeom>
            <a:noFill/>
          </p:spPr>
          <p:txBody>
            <a:bodyPr wrap="none" rtlCol="0">
              <a:spAutoFit/>
            </a:bodyPr>
            <a:lstStyle/>
            <a:p>
              <a:r>
                <a:rPr lang="en-US" altLang="zh-CN" sz="2400" b="1">
                  <a:solidFill>
                    <a:schemeClr val="bg1"/>
                  </a:solidFill>
                </a:rPr>
                <a:t>3</a:t>
              </a:r>
            </a:p>
          </p:txBody>
        </p:sp>
      </p:grpSp>
      <p:grpSp>
        <p:nvGrpSpPr>
          <p:cNvPr id="21" name="组合 20"/>
          <p:cNvGrpSpPr/>
          <p:nvPr/>
        </p:nvGrpSpPr>
        <p:grpSpPr>
          <a:xfrm>
            <a:off x="3209639" y="2681562"/>
            <a:ext cx="430530" cy="460375"/>
            <a:chOff x="4968" y="4493"/>
            <a:chExt cx="678" cy="725"/>
          </a:xfrm>
        </p:grpSpPr>
        <p:sp>
          <p:nvSpPr>
            <p:cNvPr id="23" name="泪滴形 22"/>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24" name="文本框 23"/>
            <p:cNvSpPr txBox="1"/>
            <p:nvPr/>
          </p:nvSpPr>
          <p:spPr>
            <a:xfrm>
              <a:off x="5073" y="4493"/>
              <a:ext cx="531" cy="725"/>
            </a:xfrm>
            <a:prstGeom prst="rect">
              <a:avLst/>
            </a:prstGeom>
            <a:noFill/>
          </p:spPr>
          <p:txBody>
            <a:bodyPr wrap="none" rtlCol="0">
              <a:spAutoFit/>
            </a:bodyPr>
            <a:lstStyle/>
            <a:p>
              <a:r>
                <a:rPr lang="en-US" altLang="zh-CN" sz="2400" b="1">
                  <a:solidFill>
                    <a:schemeClr val="bg1"/>
                  </a:solidFill>
                </a:rPr>
                <a:t>2</a:t>
              </a:r>
            </a:p>
          </p:txBody>
        </p:sp>
      </p:grpSp>
      <p:grpSp>
        <p:nvGrpSpPr>
          <p:cNvPr id="31" name="组合 30"/>
          <p:cNvGrpSpPr/>
          <p:nvPr/>
        </p:nvGrpSpPr>
        <p:grpSpPr>
          <a:xfrm>
            <a:off x="3209639" y="3962992"/>
            <a:ext cx="430530" cy="460375"/>
            <a:chOff x="4968" y="4493"/>
            <a:chExt cx="678" cy="725"/>
          </a:xfrm>
        </p:grpSpPr>
        <p:sp>
          <p:nvSpPr>
            <p:cNvPr id="33" name="泪滴形 32"/>
            <p:cNvSpPr/>
            <p:nvPr/>
          </p:nvSpPr>
          <p:spPr>
            <a:xfrm rot="2700000">
              <a:off x="4968" y="4519"/>
              <a:ext cx="678" cy="678"/>
            </a:xfrm>
            <a:prstGeom prst="teardrop">
              <a:avLst/>
            </a:prstGeom>
            <a:gradFill>
              <a:gsLst>
                <a:gs pos="0">
                  <a:srgbClr val="003D98"/>
                </a:gs>
                <a:gs pos="100000">
                  <a:srgbClr val="4EBBA6"/>
                </a:gs>
              </a:gsLs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34" name="文本框 33"/>
            <p:cNvSpPr txBox="1"/>
            <p:nvPr/>
          </p:nvSpPr>
          <p:spPr>
            <a:xfrm>
              <a:off x="5073" y="4493"/>
              <a:ext cx="531" cy="725"/>
            </a:xfrm>
            <a:prstGeom prst="rect">
              <a:avLst/>
            </a:prstGeom>
            <a:noFill/>
          </p:spPr>
          <p:txBody>
            <a:bodyPr wrap="none" rtlCol="0">
              <a:spAutoFit/>
            </a:bodyPr>
            <a:lstStyle/>
            <a:p>
              <a:r>
                <a:rPr lang="en-US" altLang="zh-CN" sz="2400" b="1" dirty="0">
                  <a:solidFill>
                    <a:schemeClr val="bg1"/>
                  </a:solidFill>
                </a:rPr>
                <a:t>4</a:t>
              </a:r>
            </a:p>
          </p:txBody>
        </p:sp>
      </p:grpSp>
      <p:sp>
        <p:nvSpPr>
          <p:cNvPr id="42" name="文本占位符 41"/>
          <p:cNvSpPr>
            <a:spLocks noGrp="1"/>
          </p:cNvSpPr>
          <p:nvPr>
            <p:ph type="body" sz="quarter" idx="11"/>
          </p:nvPr>
        </p:nvSpPr>
        <p:spPr>
          <a:xfrm>
            <a:off x="3934337" y="2031996"/>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
        <p:nvSpPr>
          <p:cNvPr id="43" name="文本占位符 41"/>
          <p:cNvSpPr>
            <a:spLocks noGrp="1"/>
          </p:cNvSpPr>
          <p:nvPr>
            <p:ph type="body" sz="quarter" idx="12"/>
          </p:nvPr>
        </p:nvSpPr>
        <p:spPr>
          <a:xfrm>
            <a:off x="3934337" y="2684065"/>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
        <p:nvSpPr>
          <p:cNvPr id="44" name="文本占位符 41"/>
          <p:cNvSpPr>
            <a:spLocks noGrp="1"/>
          </p:cNvSpPr>
          <p:nvPr>
            <p:ph type="body" sz="quarter" idx="13"/>
          </p:nvPr>
        </p:nvSpPr>
        <p:spPr>
          <a:xfrm>
            <a:off x="3934337" y="3336134"/>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
        <p:nvSpPr>
          <p:cNvPr id="45" name="文本占位符 41"/>
          <p:cNvSpPr>
            <a:spLocks noGrp="1"/>
          </p:cNvSpPr>
          <p:nvPr>
            <p:ph type="body" sz="quarter" idx="14"/>
          </p:nvPr>
        </p:nvSpPr>
        <p:spPr>
          <a:xfrm>
            <a:off x="3934337" y="3961702"/>
            <a:ext cx="3995974" cy="461665"/>
          </a:xfrm>
          <a:noFill/>
        </p:spPr>
        <p:txBody>
          <a:bodyPr wrap="square" rtlCol="0">
            <a:spAutoFit/>
          </a:bodyPr>
          <a:lstStyle>
            <a:lvl1pPr marL="0" indent="0">
              <a:buNone/>
              <a:defRPr lang="zh-CN" altLang="en-US" sz="2400" dirty="0" smtClean="0">
                <a:latin typeface="黑体" panose="02010609060101010101" pitchFamily="49" charset="-122"/>
                <a:ea typeface="黑体" panose="02010609060101010101" pitchFamily="49" charset="-122"/>
              </a:defRPr>
            </a:lvl1pPr>
          </a:lstStyle>
          <a:p>
            <a:pPr marL="0" lvl="0"/>
            <a:r>
              <a:rPr lang="zh-CN" altLang="en-US" dirty="0" smtClean="0"/>
              <a:t>单击此处编辑母版文本样式</a:t>
            </a:r>
          </a:p>
        </p:txBody>
      </p:sp>
    </p:spTree>
    <p:extLst>
      <p:ext uri="{BB962C8B-B14F-4D97-AF65-F5344CB8AC3E}">
        <p14:creationId xmlns:p14="http://schemas.microsoft.com/office/powerpoint/2010/main" val="3926764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41154406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6658992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81972192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3131349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30428580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6255" y="180109"/>
            <a:ext cx="8977745" cy="864711"/>
          </a:xfrm>
        </p:spPr>
        <p:txBody>
          <a:bodyPr>
            <a:normAutofit/>
          </a:bodyPr>
          <a:lstStyle>
            <a:lvl1pPr marL="0" algn="l" defTabSz="457200" rtl="0" eaLnBrk="1" latinLnBrk="0" hangingPunct="1">
              <a:defRPr lang="zh-CN" altLang="en-US" sz="3600" b="1" kern="1200" dirty="0">
                <a:solidFill>
                  <a:schemeClr val="tx1"/>
                </a:solidFill>
                <a:latin typeface="+mj-lt"/>
                <a:ea typeface="黑体" pitchFamily="49" charset="-122"/>
                <a:cs typeface="+mn-cs"/>
              </a:defRPr>
            </a:lvl1pPr>
          </a:lstStyle>
          <a:p>
            <a:r>
              <a:rPr kumimoji="1" lang="zh-CN" altLang="en-US" dirty="0" smtClean="0"/>
              <a:t>单击此处编辑母版标题样式</a:t>
            </a:r>
            <a:endParaRPr kumimoji="1" lang="zh-CN" altLang="en-US" dirty="0"/>
          </a:p>
        </p:txBody>
      </p:sp>
      <p:sp>
        <p:nvSpPr>
          <p:cNvPr id="3" name="内容占位符 2"/>
          <p:cNvSpPr>
            <a:spLocks noGrp="1"/>
          </p:cNvSpPr>
          <p:nvPr>
            <p:ph idx="1"/>
          </p:nvPr>
        </p:nvSpPr>
        <p:spPr>
          <a:xfrm>
            <a:off x="249375" y="1323100"/>
            <a:ext cx="8716764" cy="4634351"/>
          </a:xfrm>
        </p:spPr>
        <p:txBody>
          <a:bodyPr>
            <a:normAutofit/>
          </a:bodyPr>
          <a:lstStyle>
            <a:lvl1pPr marL="457200" indent="-457200" algn="l" defTabSz="457200" rtl="0" eaLnBrk="1" latinLnBrk="0" hangingPunct="1">
              <a:spcBef>
                <a:spcPct val="20000"/>
              </a:spcBef>
              <a:defRPr lang="zh-CN" altLang="en-US" sz="2800" kern="1200" dirty="0" smtClean="0">
                <a:solidFill>
                  <a:schemeClr val="tx1"/>
                </a:solidFill>
                <a:latin typeface="Times New Roman" pitchFamily="18" charset="0"/>
                <a:ea typeface="黑体" pitchFamily="49" charset="-122"/>
                <a:cs typeface="+mn-cs"/>
              </a:defRPr>
            </a:lvl1pPr>
            <a:lvl2pPr marL="914400" indent="-342900" algn="l" defTabSz="457200" rtl="0" eaLnBrk="1" latinLnBrk="0" hangingPunct="1">
              <a:spcBef>
                <a:spcPct val="20000"/>
              </a:spcBef>
              <a:buFont typeface="Wingdings" panose="05000000000000000000" pitchFamily="2" charset="2"/>
              <a:buBlip>
                <a:blip r:embed="rId2"/>
              </a:buBlip>
              <a:defRPr lang="zh-CN" altLang="en-US" sz="3200" b="1" kern="1200" dirty="0" smtClean="0">
                <a:solidFill>
                  <a:schemeClr val="accent1">
                    <a:lumMod val="50000"/>
                  </a:schemeClr>
                </a:solidFill>
                <a:latin typeface="+mj-lt"/>
                <a:ea typeface="黑体" pitchFamily="49" charset="-122"/>
                <a:cs typeface="Arial" panose="020B0604020202020204" pitchFamily="34" charset="0"/>
              </a:defRPr>
            </a:lvl2pPr>
            <a:lvl3pPr marL="800100" indent="0" algn="l" defTabSz="457200" rtl="0" eaLnBrk="1" latinLnBrk="0" hangingPunct="1">
              <a:spcBef>
                <a:spcPct val="20000"/>
              </a:spcBef>
              <a:buFont typeface="Wingdings" panose="05000000000000000000" pitchFamily="2" charset="2"/>
              <a:buNone/>
              <a:defRPr lang="zh-CN" altLang="en-US" sz="2800" b="1" kern="1200" dirty="0" smtClean="0">
                <a:solidFill>
                  <a:schemeClr val="accent1">
                    <a:lumMod val="50000"/>
                  </a:schemeClr>
                </a:solidFill>
                <a:latin typeface="+mj-lt"/>
                <a:ea typeface="黑体" pitchFamily="49" charset="-122"/>
                <a:cs typeface="Arial" panose="020B0604020202020204" pitchFamily="34" charset="0"/>
              </a:defRPr>
            </a:lvl3pPr>
            <a:lvl4pPr marL="1600200" indent="-342900" algn="l" defTabSz="457200" rtl="0" eaLnBrk="1" latinLnBrk="0" hangingPunct="1">
              <a:spcBef>
                <a:spcPct val="20000"/>
              </a:spcBef>
              <a:buFont typeface="Wingdings" panose="05000000000000000000" pitchFamily="2" charset="2"/>
              <a:buChar char="Ø"/>
              <a:defRPr lang="zh-CN" altLang="en-US" sz="2400" kern="1200" dirty="0" smtClean="0">
                <a:solidFill>
                  <a:schemeClr val="tx1"/>
                </a:solidFill>
                <a:latin typeface="Times New Roman" pitchFamily="18" charset="0"/>
                <a:ea typeface="黑体" pitchFamily="49" charset="-122"/>
                <a:cs typeface="+mn-cs"/>
              </a:defRPr>
            </a:lvl4pPr>
            <a:lvl5pPr marL="2057400" indent="-342900" algn="l" defTabSz="457200" rtl="0" eaLnBrk="1" latinLnBrk="0" hangingPunct="1">
              <a:spcBef>
                <a:spcPct val="20000"/>
              </a:spcBef>
              <a:buFont typeface="Wingdings" panose="05000000000000000000" pitchFamily="2" charset="2"/>
              <a:buChar char="Ø"/>
              <a:defRPr lang="zh-CN" altLang="en-US" sz="2400" kern="1200" dirty="0">
                <a:solidFill>
                  <a:schemeClr val="tx1"/>
                </a:solidFill>
                <a:latin typeface="Times New Roman" pitchFamily="18" charset="0"/>
                <a:ea typeface="黑体" pitchFamily="49" charset="-122"/>
                <a:cs typeface="+mn-cs"/>
              </a:defRPr>
            </a:lvl5pPr>
          </a:lstStyle>
          <a:p>
            <a:pPr marL="342900" lvl="1" indent="-342900" algn="l" defTabSz="457200" rtl="0" eaLnBrk="1" latinLnBrk="0" hangingPunct="1">
              <a:spcBef>
                <a:spcPct val="20000"/>
              </a:spcBef>
              <a:buFont typeface="Wingdings" panose="05000000000000000000" pitchFamily="2" charset="2"/>
              <a:buBlip>
                <a:blip r:embed="rId2"/>
              </a:buBlip>
              <a:defRPr/>
            </a:pPr>
            <a:r>
              <a:rPr kumimoji="1" lang="zh-CN" altLang="en-US" dirty="0" smtClean="0"/>
              <a:t>单击此处编辑母版文本样式</a:t>
            </a:r>
          </a:p>
          <a:p>
            <a:pPr marL="1028700" lvl="2" indent="-342900" algn="l" defTabSz="457200" rtl="0" eaLnBrk="1" latinLnBrk="0" hangingPunct="1">
              <a:spcBef>
                <a:spcPct val="20000"/>
              </a:spcBef>
              <a:buFont typeface="Wingdings" pitchFamily="2" charset="2"/>
              <a:buChar char="ü"/>
            </a:pPr>
            <a:r>
              <a:rPr kumimoji="1" lang="zh-CN" altLang="en-US" dirty="0" smtClean="0"/>
              <a:t>二级</a:t>
            </a:r>
          </a:p>
          <a:p>
            <a:pPr lvl="2"/>
            <a:endParaRPr kumimoji="1" lang="zh-CN" altLang="en-US" dirty="0"/>
          </a:p>
        </p:txBody>
      </p:sp>
      <p:sp>
        <p:nvSpPr>
          <p:cNvPr id="4" name="日期占位符 3"/>
          <p:cNvSpPr>
            <a:spLocks noGrp="1"/>
          </p:cNvSpPr>
          <p:nvPr>
            <p:ph type="dt" sz="half" idx="10"/>
          </p:nvPr>
        </p:nvSpPr>
        <p:spPr>
          <a:xfrm>
            <a:off x="1371600" y="6356350"/>
            <a:ext cx="1219200" cy="365125"/>
          </a:xfrm>
        </p:spPr>
        <p:txBody>
          <a:bodyPr/>
          <a:lstStyle/>
          <a:p>
            <a:fld id="{A61A67E4-DB59-8B47-A9EF-502C75E606FB}" type="datetimeFigureOut">
              <a:rPr kumimoji="1" lang="zh-CN" altLang="en-US" smtClean="0"/>
              <a:pPr/>
              <a:t>2017/6/18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a:xfrm>
            <a:off x="8589004" y="-39256"/>
            <a:ext cx="554996" cy="365125"/>
          </a:xfrm>
        </p:spPr>
        <p:txBody>
          <a:bodyPr/>
          <a:lstStyle>
            <a:lvl1pPr>
              <a:defRPr sz="1400" b="1"/>
            </a:lvl1pPr>
          </a:lstStyle>
          <a:p>
            <a:fld id="{8D438DF4-5CA0-4B45-92C9-F22AA540E589}" type="slidenum">
              <a:rPr kumimoji="1" lang="zh-CN" altLang="en-US" smtClean="0"/>
              <a:pPr/>
              <a:t>‹#›</a:t>
            </a:fld>
            <a:endParaRPr kumimoji="1" lang="zh-CN" altLang="en-US"/>
          </a:p>
        </p:txBody>
      </p:sp>
      <p:pic>
        <p:nvPicPr>
          <p:cNvPr id="10" name="图片 9" descr="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75414" y="6201010"/>
            <a:ext cx="1290725" cy="494987"/>
          </a:xfrm>
          <a:prstGeom prst="rect">
            <a:avLst/>
          </a:prstGeom>
        </p:spPr>
      </p:pic>
      <p:sp>
        <p:nvSpPr>
          <p:cNvPr id="12" name="矩形 11"/>
          <p:cNvSpPr/>
          <p:nvPr/>
        </p:nvSpPr>
        <p:spPr>
          <a:xfrm>
            <a:off x="-4445" y="1044820"/>
            <a:ext cx="9148445" cy="45719"/>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4" name="圆角矩形 13"/>
          <p:cNvSpPr/>
          <p:nvPr userDrawn="1"/>
        </p:nvSpPr>
        <p:spPr>
          <a:xfrm>
            <a:off x="7454556" y="6545486"/>
            <a:ext cx="1760341" cy="443345"/>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dirty="0" smtClean="0">
                <a:solidFill>
                  <a:schemeClr val="bg1">
                    <a:lumMod val="65000"/>
                  </a:schemeClr>
                </a:solidFill>
              </a:rPr>
              <a:t>http://www.bdbc.org.cn</a:t>
            </a:r>
            <a:endParaRPr lang="en-US" sz="900" b="0" dirty="0">
              <a:solidFill>
                <a:schemeClr val="bg1">
                  <a:lumMod val="65000"/>
                </a:schemeClr>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atin typeface="黑体" panose="02010609060101010101" pitchFamily="49" charset="-122"/>
                <a:ea typeface="黑体" panose="02010609060101010101" pitchFamily="49" charset="-122"/>
              </a:defRPr>
            </a:lvl1pPr>
          </a:lstStyle>
          <a:p>
            <a:r>
              <a:rPr kumimoji="1" lang="zh-CN" altLang="en-US" dirty="0" smtClean="0"/>
              <a:t>单击此处编辑母版标题样式</a:t>
            </a:r>
            <a:endParaRPr kumimoji="1"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pic>
        <p:nvPicPr>
          <p:cNvPr id="7" name="图片 6" descr="left"/>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219710" y="1790700"/>
            <a:ext cx="4866640" cy="4437380"/>
          </a:xfrm>
          <a:prstGeom prst="rect">
            <a:avLst/>
          </a:prstGeom>
        </p:spPr>
      </p:pic>
      <p:sp>
        <p:nvSpPr>
          <p:cNvPr id="8" name="椭圆 7"/>
          <p:cNvSpPr/>
          <p:nvPr userDrawn="1"/>
        </p:nvSpPr>
        <p:spPr>
          <a:xfrm>
            <a:off x="4436745" y="1866265"/>
            <a:ext cx="722630" cy="722630"/>
          </a:xfrm>
          <a:prstGeom prst="ellipse">
            <a:avLst/>
          </a:prstGeom>
          <a:gradFill>
            <a:gsLst>
              <a:gs pos="0">
                <a:srgbClr val="003D98"/>
              </a:gs>
              <a:gs pos="100000">
                <a:srgbClr val="00AE93"/>
              </a:gs>
            </a:gsLst>
            <a:lin ang="1866000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sp>
        <p:nvSpPr>
          <p:cNvPr id="14" name="文本占位符 2"/>
          <p:cNvSpPr>
            <a:spLocks noGrp="1"/>
          </p:cNvSpPr>
          <p:nvPr>
            <p:ph type="body" idx="13"/>
          </p:nvPr>
        </p:nvSpPr>
        <p:spPr>
          <a:xfrm>
            <a:off x="722313" y="2896235"/>
            <a:ext cx="7772400" cy="1500187"/>
          </a:xfrm>
        </p:spPr>
        <p:txBody>
          <a:bodyPr anchor="ctr" anchorCtr="1">
            <a:normAutofit/>
          </a:bodyPr>
          <a:lstStyle>
            <a:lvl1pPr marL="0" indent="0" algn="l" defTabSz="457200" rtl="0" eaLnBrk="1" latinLnBrk="0" hangingPunct="1">
              <a:buNone/>
              <a:defRPr lang="zh-CN" altLang="en-US" sz="4000" b="1" kern="1200" dirty="0">
                <a:solidFill>
                  <a:schemeClr val="tx1"/>
                </a:solidFill>
                <a:latin typeface="黑体" pitchFamily="49" charset="-122"/>
                <a:ea typeface="黑体" pitchFamily="49" charset="-122"/>
                <a:cs typeface="+mn-cs"/>
              </a:defRPr>
            </a:lvl1pPr>
          </a:lstStyle>
          <a:p>
            <a:endParaRPr lang="zh-CN" altLang="en-US" dirty="0"/>
          </a:p>
        </p:txBody>
      </p:sp>
      <p:sp>
        <p:nvSpPr>
          <p:cNvPr id="16" name="文本占位符 15"/>
          <p:cNvSpPr>
            <a:spLocks noGrp="1"/>
          </p:cNvSpPr>
          <p:nvPr>
            <p:ph type="body" sz="quarter" idx="14"/>
          </p:nvPr>
        </p:nvSpPr>
        <p:spPr>
          <a:xfrm>
            <a:off x="4608513" y="1996107"/>
            <a:ext cx="376237" cy="722313"/>
          </a:xfrm>
        </p:spPr>
        <p:txBody>
          <a:bodyPr>
            <a:normAutofit/>
          </a:bodyPr>
          <a:lstStyle>
            <a:lvl1pPr marL="0" indent="0">
              <a:buNone/>
              <a:defRPr lang="zh-CN" altLang="en-US" sz="2400" b="1" kern="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defRPr>
            </a:lvl1pPr>
          </a:lstStyle>
          <a:p>
            <a:pPr lvl="0"/>
            <a:endParaRPr lang="zh-CN" altLang="en-US" dirty="0"/>
          </a:p>
        </p:txBody>
      </p:sp>
      <p:grpSp>
        <p:nvGrpSpPr>
          <p:cNvPr id="17" name="组合 10"/>
          <p:cNvGrpSpPr/>
          <p:nvPr userDrawn="1"/>
        </p:nvGrpSpPr>
        <p:grpSpPr>
          <a:xfrm>
            <a:off x="-4445" y="6076315"/>
            <a:ext cx="9039860" cy="601980"/>
            <a:chOff x="-64" y="9569"/>
            <a:chExt cx="14236" cy="948"/>
          </a:xfrm>
        </p:grpSpPr>
        <p:sp>
          <p:nvSpPr>
            <p:cNvPr id="18" name="矩形 17"/>
            <p:cNvSpPr/>
            <p:nvPr/>
          </p:nvSpPr>
          <p:spPr>
            <a:xfrm>
              <a:off x="-64" y="10119"/>
              <a:ext cx="11395" cy="85"/>
            </a:xfrm>
            <a:prstGeom prst="rect">
              <a:avLst/>
            </a:prstGeom>
            <a:gradFill>
              <a:gsLst>
                <a:gs pos="0">
                  <a:srgbClr val="003D98"/>
                </a:gs>
                <a:gs pos="100000">
                  <a:srgbClr val="00AE93"/>
                </a:gs>
              </a:gsLst>
              <a:lin ang="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zh-CN" altLang="en-US"/>
            </a:p>
          </p:txBody>
        </p:sp>
        <p:pic>
          <p:nvPicPr>
            <p:cNvPr id="19" name="图片 18" descr="logo"/>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1700" y="9569"/>
              <a:ext cx="2472" cy="948"/>
            </a:xfrm>
            <a:prstGeom prst="rect">
              <a:avLst/>
            </a:prstGeom>
          </p:spPr>
        </p:pic>
      </p:gr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61A67E4-DB59-8B47-A9EF-502C75E606FB}" type="datetimeFigureOut">
              <a:rPr kumimoji="1" lang="zh-CN" altLang="en-US" smtClean="0"/>
              <a:pPr/>
              <a:t>2017/6/18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pic>
        <p:nvPicPr>
          <p:cNvPr id="5" name="内容占位符 3" descr="thk"/>
          <p:cNvPicPr>
            <a:picLocks noChangeAspect="1"/>
          </p:cNvPicPr>
          <p:nvPr userDrawn="1"/>
        </p:nvPicPr>
        <p:blipFill>
          <a:blip r:embed="rId2"/>
          <a:stretch>
            <a:fillRect/>
          </a:stretch>
        </p:blipFill>
        <p:spPr>
          <a:xfrm>
            <a:off x="490855" y="2913380"/>
            <a:ext cx="4438650" cy="885825"/>
          </a:xfrm>
          <a:prstGeom prst="rect">
            <a:avLst/>
          </a:prstGeom>
        </p:spPr>
      </p:pic>
      <p:pic>
        <p:nvPicPr>
          <p:cNvPr id="6" name="图片 5" descr="bigright"/>
          <p:cNvPicPr>
            <a:picLocks noChangeAspect="1"/>
          </p:cNvPicPr>
          <p:nvPr userDrawn="1"/>
        </p:nvPicPr>
        <p:blipFill>
          <a:blip r:embed="rId3"/>
          <a:stretch>
            <a:fillRect/>
          </a:stretch>
        </p:blipFill>
        <p:spPr>
          <a:xfrm>
            <a:off x="4832350" y="132080"/>
            <a:ext cx="6000115" cy="5781040"/>
          </a:xfrm>
          <a:prstGeom prst="rect">
            <a:avLst/>
          </a:prstGeom>
        </p:spPr>
      </p:pic>
      <p:pic>
        <p:nvPicPr>
          <p:cNvPr id="7" name="图片 6" descr="logo"/>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675414" y="6201010"/>
            <a:ext cx="1290725" cy="494987"/>
          </a:xfrm>
          <a:prstGeom prst="rect">
            <a:avLst/>
          </a:prstGeom>
        </p:spPr>
      </p:pic>
      <p:sp>
        <p:nvSpPr>
          <p:cNvPr id="8" name="圆角矩形 7"/>
          <p:cNvSpPr/>
          <p:nvPr userDrawn="1"/>
        </p:nvSpPr>
        <p:spPr>
          <a:xfrm>
            <a:off x="7454556" y="6545486"/>
            <a:ext cx="1760341" cy="443345"/>
          </a:xfrm>
          <a:prstGeom prst="roundRect">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0" dirty="0" smtClean="0">
                <a:solidFill>
                  <a:schemeClr val="bg1">
                    <a:lumMod val="65000"/>
                  </a:schemeClr>
                </a:solidFill>
              </a:rPr>
              <a:t>http://www.bdbc.org.cn</a:t>
            </a:r>
            <a:endParaRPr lang="en-US" sz="900" b="0" dirty="0">
              <a:solidFill>
                <a:schemeClr val="bg1">
                  <a:lumMod val="65000"/>
                </a:schemeClr>
              </a:solidFill>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lvl1pPr>
              <a:defRPr lang="zh-CN" altLang="en-US" sz="4000" b="0" dirty="0">
                <a:effectLst/>
                <a:latin typeface="黑体" pitchFamily="49" charset="-122"/>
                <a:ea typeface="黑体" pitchFamily="49" charset="-122"/>
              </a:defRPr>
            </a:lvl1pPr>
          </a:lstStyle>
          <a:p>
            <a:r>
              <a:rPr lang="zh-CN" altLang="en-US" smtClean="0"/>
              <a:t>单击此处编辑母版标题样式</a:t>
            </a:r>
            <a:endParaRPr lang="zh-CN" altLang="en-US" dirty="0"/>
          </a:p>
        </p:txBody>
      </p:sp>
      <p:sp>
        <p:nvSpPr>
          <p:cNvPr id="3" name="内容占位符 2"/>
          <p:cNvSpPr>
            <a:spLocks noGrp="1"/>
          </p:cNvSpPr>
          <p:nvPr>
            <p:ph idx="1"/>
          </p:nvPr>
        </p:nvSpPr>
        <p:spPr>
          <a:xfrm>
            <a:off x="457200" y="1600200"/>
            <a:ext cx="8229600" cy="472440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日期占位符 3"/>
          <p:cNvSpPr>
            <a:spLocks noGrp="1"/>
          </p:cNvSpPr>
          <p:nvPr>
            <p:ph type="dt" sz="half" idx="10"/>
          </p:nvPr>
        </p:nvSpPr>
        <p:spPr>
          <a:xfrm>
            <a:off x="61913" y="6448425"/>
            <a:ext cx="2133600" cy="365125"/>
          </a:xfrm>
          <a:prstGeom prst="rect">
            <a:avLst/>
          </a:prstGeom>
        </p:spPr>
        <p:txBody>
          <a:bodyPr/>
          <a:lstStyle>
            <a:lvl1pPr>
              <a:defRPr/>
            </a:lvl1pPr>
          </a:lstStyle>
          <a:p>
            <a:pPr>
              <a:defRPr/>
            </a:pPr>
            <a:fld id="{D7378181-8EFD-40C0-82C1-C149E9B1AE8B}" type="datetime1">
              <a:rPr lang="zh-CN" altLang="en-US"/>
              <a:pPr>
                <a:defRPr/>
              </a:pPr>
              <a:t>2017/6/18</a:t>
            </a:fld>
            <a:endParaRPr lang="zh-CN" altLang="en-US"/>
          </a:p>
        </p:txBody>
      </p:sp>
      <p:sp>
        <p:nvSpPr>
          <p:cNvPr id="5" name="灯片编号占位符 5"/>
          <p:cNvSpPr>
            <a:spLocks noGrp="1"/>
          </p:cNvSpPr>
          <p:nvPr>
            <p:ph type="sldNum" sz="quarter" idx="11"/>
          </p:nvPr>
        </p:nvSpPr>
        <p:spPr/>
        <p:txBody>
          <a:bodyPr/>
          <a:lstStyle>
            <a:lvl1pPr>
              <a:defRPr/>
            </a:lvl1pPr>
          </a:lstStyle>
          <a:p>
            <a:pPr>
              <a:defRPr/>
            </a:pPr>
            <a:fld id="{F54EF53E-3578-40BB-8662-DA148163ED81}" type="slidenum">
              <a:rPr lang="zh-CN" altLang="en-US"/>
              <a:pPr>
                <a:defRPr/>
              </a:pPr>
              <a:t>‹#›</a:t>
            </a:fld>
            <a:endParaRPr lang="zh-CN" altLang="en-US"/>
          </a:p>
        </p:txBody>
      </p:sp>
    </p:spTree>
    <p:extLst>
      <p:ext uri="{BB962C8B-B14F-4D97-AF65-F5344CB8AC3E}">
        <p14:creationId xmlns:p14="http://schemas.microsoft.com/office/powerpoint/2010/main" val="400091033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22560209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4078856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13" name="Rectangle 2"/>
          <p:cNvSpPr>
            <a:spLocks noGrp="1" noChangeArrowheads="1"/>
          </p:cNvSpPr>
          <p:nvPr>
            <p:ph type="title"/>
          </p:nvPr>
        </p:nvSpPr>
        <p:spPr bwMode="auto">
          <a:xfrm>
            <a:off x="241300" y="113212"/>
            <a:ext cx="8626475" cy="642938"/>
          </a:xfrm>
          <a:prstGeom prst="rect">
            <a:avLst/>
          </a:prstGeom>
          <a:noFill/>
          <a:ln w="9525">
            <a:noFill/>
            <a:miter lim="800000"/>
            <a:headEnd/>
            <a:tailEnd/>
          </a:ln>
        </p:spPr>
        <p:txBody>
          <a:bodyPr/>
          <a:lstStyle>
            <a:lvl1pPr>
              <a:defRPr sz="3900"/>
            </a:lvl1pPr>
          </a:lstStyle>
          <a:p>
            <a:pPr lvl="0"/>
            <a:r>
              <a:rPr lang="zh-CN" altLang="en-US" dirty="0" smtClean="0"/>
              <a:t>单击此处编辑母版标题样式</a:t>
            </a:r>
          </a:p>
        </p:txBody>
      </p:sp>
      <p:sp>
        <p:nvSpPr>
          <p:cNvPr id="3" name="Rectangle 6"/>
          <p:cNvSpPr>
            <a:spLocks noGrp="1" noChangeArrowheads="1"/>
          </p:cNvSpPr>
          <p:nvPr>
            <p:ph type="sldNum" sz="quarter" idx="10"/>
          </p:nvPr>
        </p:nvSpPr>
        <p:spPr>
          <a:xfrm>
            <a:off x="7956550" y="269875"/>
            <a:ext cx="1090613" cy="350838"/>
          </a:xfrm>
        </p:spPr>
        <p:txBody>
          <a:bodyPr/>
          <a:lstStyle>
            <a:lvl1pPr>
              <a:defRPr sz="2500" smtClean="0"/>
            </a:lvl1pPr>
          </a:lstStyle>
          <a:p>
            <a:pPr>
              <a:defRPr/>
            </a:pPr>
            <a:fld id="{966BBB19-63E6-41D5-A2FF-139A0E1CCBC3}" type="slidenum">
              <a:rPr lang="en-US" altLang="zh-CN"/>
              <a:pPr>
                <a:defRPr/>
              </a:pPr>
              <a:t>‹#›</a:t>
            </a:fld>
            <a:endParaRPr lang="en-US" altLang="zh-CN"/>
          </a:p>
        </p:txBody>
      </p:sp>
    </p:spTree>
    <p:extLst>
      <p:ext uri="{BB962C8B-B14F-4D97-AF65-F5344CB8AC3E}">
        <p14:creationId xmlns:p14="http://schemas.microsoft.com/office/powerpoint/2010/main" val="241139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1A67E4-DB59-8B47-A9EF-502C75E606FB}" type="datetimeFigureOut">
              <a:rPr kumimoji="1" lang="zh-CN" altLang="en-US" smtClean="0"/>
              <a:pPr/>
              <a:t>2017/6/18</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438DF4-5CA0-4B45-92C9-F22AA540E589}" type="slidenum">
              <a:rPr kumimoji="1" lang="zh-CN" altLang="en-US" smtClean="0"/>
              <a:pPr/>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 id="2147483699" r:id="rId19"/>
    <p:sldLayoutId id="2147483700" r:id="rId20"/>
    <p:sldLayoutId id="2147483701" r:id="rId21"/>
    <p:sldLayoutId id="2147483702" r:id="rId22"/>
    <p:sldLayoutId id="2147483703" r:id="rId23"/>
    <p:sldLayoutId id="2147483704" r:id="rId24"/>
  </p:sldLayoutIdLst>
  <p:timing>
    <p:tnLst>
      <p:par>
        <p:cTn id="1" dur="indefinite" restart="never" nodeType="tmRoot"/>
      </p:par>
    </p:tnLst>
  </p:timing>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31.jpe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37.jpe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0.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jpeg"/></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jpeg"/></Relationships>
</file>

<file path=ppt/slides/_rels/slide17.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2.jpeg"/><Relationship Id="rId7" Type="http://schemas.openxmlformats.org/officeDocument/2006/relationships/image" Target="../media/image56.jpeg"/><Relationship Id="rId12" Type="http://schemas.openxmlformats.org/officeDocument/2006/relationships/image" Target="../media/image61.jpeg"/><Relationship Id="rId2"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54.jpeg"/><Relationship Id="rId10" Type="http://schemas.openxmlformats.org/officeDocument/2006/relationships/image" Target="../media/image59.png"/><Relationship Id="rId4" Type="http://schemas.openxmlformats.org/officeDocument/2006/relationships/image" Target="../media/image53.jpeg"/><Relationship Id="rId9" Type="http://schemas.openxmlformats.org/officeDocument/2006/relationships/image" Target="../media/image58.jpeg"/></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7.png"/><Relationship Id="rId10" Type="http://schemas.openxmlformats.org/officeDocument/2006/relationships/image" Target="../media/image19.jpeg"/><Relationship Id="rId4" Type="http://schemas.openxmlformats.org/officeDocument/2006/relationships/image" Target="../media/image14.png"/><Relationship Id="rId9" Type="http://schemas.openxmlformats.org/officeDocument/2006/relationships/image" Target="../media/image18.png"/></Relationships>
</file>

<file path=ppt/slides/_rels/slide20.xml.rels><?xml version="1.0" encoding="UTF-8" standalone="yes"?>
<Relationships xmlns="http://schemas.openxmlformats.org/package/2006/relationships"><Relationship Id="rId8" Type="http://schemas.openxmlformats.org/officeDocument/2006/relationships/image" Target="../media/image69.jpeg"/><Relationship Id="rId13" Type="http://schemas.openxmlformats.org/officeDocument/2006/relationships/image" Target="../media/image74.jpeg"/><Relationship Id="rId3" Type="http://schemas.openxmlformats.org/officeDocument/2006/relationships/image" Target="../media/image64.jpeg"/><Relationship Id="rId7" Type="http://schemas.openxmlformats.org/officeDocument/2006/relationships/image" Target="../media/image68.jpeg"/><Relationship Id="rId12" Type="http://schemas.openxmlformats.org/officeDocument/2006/relationships/image" Target="../media/image73.png"/><Relationship Id="rId2" Type="http://schemas.openxmlformats.org/officeDocument/2006/relationships/image" Target="../media/image63.jpeg"/><Relationship Id="rId1" Type="http://schemas.openxmlformats.org/officeDocument/2006/relationships/slideLayout" Target="../slideLayouts/slideLayout3.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66.jpeg"/><Relationship Id="rId10" Type="http://schemas.openxmlformats.org/officeDocument/2006/relationships/image" Target="../media/image71.jpeg"/><Relationship Id="rId4" Type="http://schemas.openxmlformats.org/officeDocument/2006/relationships/image" Target="../media/image65.jpe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86.png"/><Relationship Id="rId3" Type="http://schemas.openxmlformats.org/officeDocument/2006/relationships/image" Target="../media/image76.jpeg"/><Relationship Id="rId7" Type="http://schemas.openxmlformats.org/officeDocument/2006/relationships/image" Target="../media/image80.jpeg"/><Relationship Id="rId12" Type="http://schemas.openxmlformats.org/officeDocument/2006/relationships/image" Target="../media/image85.png"/><Relationship Id="rId2" Type="http://schemas.openxmlformats.org/officeDocument/2006/relationships/image" Target="../media/image75.jpeg"/><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jpeg"/><Relationship Id="rId5" Type="http://schemas.openxmlformats.org/officeDocument/2006/relationships/image" Target="../media/image78.jpeg"/><Relationship Id="rId10" Type="http://schemas.openxmlformats.org/officeDocument/2006/relationships/image" Target="../media/image83.png"/><Relationship Id="rId4" Type="http://schemas.openxmlformats.org/officeDocument/2006/relationships/image" Target="../media/image77.jpeg"/><Relationship Id="rId9" Type="http://schemas.openxmlformats.org/officeDocument/2006/relationships/image" Target="../media/image82.png"/><Relationship Id="rId14" Type="http://schemas.openxmlformats.org/officeDocument/2006/relationships/image" Target="../media/image87.png"/></Relationships>
</file>

<file path=ppt/slides/_rels/slide2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8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92.tiff"/><Relationship Id="rId2" Type="http://schemas.openxmlformats.org/officeDocument/2006/relationships/image" Target="../media/image91.png"/><Relationship Id="rId1" Type="http://schemas.openxmlformats.org/officeDocument/2006/relationships/slideLayout" Target="../slideLayouts/slideLayout3.xml"/><Relationship Id="rId4" Type="http://schemas.openxmlformats.org/officeDocument/2006/relationships/image" Target="../media/image93.png"/></Relationships>
</file>

<file path=ppt/slides/_rels/slide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emf"/><Relationship Id="rId1" Type="http://schemas.openxmlformats.org/officeDocument/2006/relationships/slideLayout" Target="../slideLayouts/slideLayout3.xml"/><Relationship Id="rId5" Type="http://schemas.openxmlformats.org/officeDocument/2006/relationships/image" Target="../media/image97.png"/><Relationship Id="rId4" Type="http://schemas.openxmlformats.org/officeDocument/2006/relationships/image" Target="../media/image96.png"/></Relationships>
</file>

<file path=ppt/slides/_rels/slide27.xml.rels><?xml version="1.0" encoding="UTF-8" standalone="yes"?>
<Relationships xmlns="http://schemas.openxmlformats.org/package/2006/relationships"><Relationship Id="rId3" Type="http://schemas.openxmlformats.org/officeDocument/2006/relationships/hyperlink" Target="https://zh.wikipedia.org/wiki/%E7%BE%8E%E5%9B%BD%E7%89%A9%E7%90%86%E5%AD%A6%E4%BC%9A" TargetMode="External"/><Relationship Id="rId7"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3.xml"/><Relationship Id="rId6" Type="http://schemas.openxmlformats.org/officeDocument/2006/relationships/image" Target="../media/image99.gif"/><Relationship Id="rId5" Type="http://schemas.openxmlformats.org/officeDocument/2006/relationships/hyperlink" Target="https://zh.wikipedia.org/wiki/%E6%9F%8F%E6%9E%97%E6%B4%AA%E5%A0%A1%E5%A4%A7%E5%AD%A6" TargetMode="External"/><Relationship Id="rId4" Type="http://schemas.openxmlformats.org/officeDocument/2006/relationships/hyperlink" Target="https://zh.wikipedia.org/wiki/%E5%BC%97%E5%8A%B3%E6%81%A9%E9%9C%8D%E5%A4%AB%E5%8D%8F%E4%BC%9A"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2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0.jpe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jpe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3.xml"/><Relationship Id="rId5" Type="http://schemas.openxmlformats.org/officeDocument/2006/relationships/image" Target="../media/image116.png"/><Relationship Id="rId4" Type="http://schemas.openxmlformats.org/officeDocument/2006/relationships/image" Target="../media/image115.jpeg"/></Relationships>
</file>

<file path=ppt/slides/_rels/slide33.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8.jpeg"/><Relationship Id="rId7" Type="http://schemas.openxmlformats.org/officeDocument/2006/relationships/image" Target="../media/image120.png"/><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7.png"/><Relationship Id="rId5" Type="http://schemas.openxmlformats.org/officeDocument/2006/relationships/oleObject" Target="../embeddings/oleObject1.bin"/><Relationship Id="rId10" Type="http://schemas.openxmlformats.org/officeDocument/2006/relationships/image" Target="../media/image123.png"/><Relationship Id="rId4" Type="http://schemas.openxmlformats.org/officeDocument/2006/relationships/image" Target="../media/image119.jpeg"/><Relationship Id="rId9" Type="http://schemas.openxmlformats.org/officeDocument/2006/relationships/image" Target="../media/image12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29.png"/><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92" y="3871047"/>
            <a:ext cx="54387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2" name="组合 21"/>
          <p:cNvGrpSpPr/>
          <p:nvPr/>
        </p:nvGrpSpPr>
        <p:grpSpPr>
          <a:xfrm>
            <a:off x="5286370" y="3871042"/>
            <a:ext cx="1036510" cy="2219330"/>
            <a:chOff x="5286370" y="3871042"/>
            <a:chExt cx="1036510" cy="2219330"/>
          </a:xfrm>
        </p:grpSpPr>
        <p:pic>
          <p:nvPicPr>
            <p:cNvPr id="4099"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86370" y="387104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61888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95140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组合 20"/>
          <p:cNvGrpSpPr/>
          <p:nvPr/>
        </p:nvGrpSpPr>
        <p:grpSpPr>
          <a:xfrm>
            <a:off x="6280533" y="3871037"/>
            <a:ext cx="1036510" cy="2219330"/>
            <a:chOff x="6283925" y="3871037"/>
            <a:chExt cx="1036510" cy="2219330"/>
          </a:xfrm>
        </p:grpSpPr>
        <p:pic>
          <p:nvPicPr>
            <p:cNvPr id="10"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8392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1644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94896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8" name="组合 7"/>
          <p:cNvGrpSpPr/>
          <p:nvPr/>
        </p:nvGrpSpPr>
        <p:grpSpPr>
          <a:xfrm>
            <a:off x="7281485" y="3871037"/>
            <a:ext cx="1036510" cy="2219330"/>
            <a:chOff x="7281485" y="3871037"/>
            <a:chExt cx="1036510" cy="2219330"/>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281485" y="387104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61400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94652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8"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279040" y="3871037"/>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11555" y="387103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944075" y="3871032"/>
            <a:ext cx="371475" cy="2219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ctrTitle"/>
          </p:nvPr>
        </p:nvSpPr>
        <p:spPr>
          <a:xfrm>
            <a:off x="685800" y="2144073"/>
            <a:ext cx="7772400" cy="1470025"/>
          </a:xfrm>
        </p:spPr>
        <p:txBody>
          <a:bodyPr vert="horz" lIns="91440" tIns="45720" rIns="91440" bIns="45720" rtlCol="0" anchor="ctr">
            <a:normAutofit fontScale="90000"/>
          </a:bodyPr>
          <a:lstStyle/>
          <a:p>
            <a:r>
              <a:rPr lang="zh-CN" altLang="en-US" sz="3600" b="1" dirty="0" smtClean="0">
                <a:solidFill>
                  <a:srgbClr val="002060"/>
                </a:solidFill>
                <a:latin typeface="黑体" pitchFamily="49" charset="-122"/>
                <a:ea typeface="黑体" pitchFamily="49" charset="-122"/>
                <a:cs typeface="+mn-cs"/>
              </a:rPr>
              <a:t>欢迎各位莅临</a:t>
            </a:r>
            <a:r>
              <a:rPr lang="en-US" altLang="zh-CN" sz="3600" b="1" dirty="0" smtClean="0">
                <a:solidFill>
                  <a:srgbClr val="002060"/>
                </a:solidFill>
                <a:latin typeface="黑体" pitchFamily="49" charset="-122"/>
                <a:ea typeface="黑体" pitchFamily="49" charset="-122"/>
                <a:cs typeface="+mn-cs"/>
              </a:rPr>
              <a:t/>
            </a:r>
            <a:br>
              <a:rPr lang="en-US" altLang="zh-CN" sz="3600" b="1" dirty="0" smtClean="0">
                <a:solidFill>
                  <a:srgbClr val="002060"/>
                </a:solidFill>
                <a:latin typeface="黑体" pitchFamily="49" charset="-122"/>
                <a:ea typeface="黑体" pitchFamily="49" charset="-122"/>
                <a:cs typeface="+mn-cs"/>
              </a:rPr>
            </a:br>
            <a:r>
              <a:rPr lang="zh-CN" altLang="en-US" sz="3600" b="1" dirty="0" smtClean="0">
                <a:solidFill>
                  <a:srgbClr val="002060"/>
                </a:solidFill>
                <a:latin typeface="黑体" pitchFamily="49" charset="-122"/>
                <a:ea typeface="黑体" pitchFamily="49" charset="-122"/>
                <a:cs typeface="+mn-cs"/>
              </a:rPr>
              <a:t>北京市</a:t>
            </a:r>
            <a:r>
              <a:rPr lang="zh-CN" altLang="en-US" sz="3600" b="1" dirty="0">
                <a:solidFill>
                  <a:srgbClr val="002060"/>
                </a:solidFill>
                <a:latin typeface="黑体" pitchFamily="49" charset="-122"/>
                <a:ea typeface="黑体" pitchFamily="49" charset="-122"/>
                <a:cs typeface="+mn-cs"/>
              </a:rPr>
              <a:t>大数据科学与脑机智</a:t>
            </a:r>
            <a:r>
              <a:rPr lang="zh-CN" altLang="en-US" sz="3600" b="1" dirty="0" smtClean="0">
                <a:solidFill>
                  <a:srgbClr val="002060"/>
                </a:solidFill>
                <a:latin typeface="黑体" pitchFamily="49" charset="-122"/>
                <a:ea typeface="黑体" pitchFamily="49" charset="-122"/>
                <a:cs typeface="+mn-cs"/>
              </a:rPr>
              <a:t>能创新中心</a:t>
            </a:r>
            <a:endParaRPr lang="zh-CN" altLang="en-US" sz="3600" b="1" dirty="0">
              <a:solidFill>
                <a:srgbClr val="002060"/>
              </a:solidFill>
              <a:latin typeface="黑体" pitchFamily="49" charset="-122"/>
              <a:ea typeface="黑体" pitchFamily="49" charset="-122"/>
              <a:cs typeface="+mn-cs"/>
            </a:endParaRPr>
          </a:p>
        </p:txBody>
      </p:sp>
      <p:sp>
        <p:nvSpPr>
          <p:cNvPr id="3" name="副标题 2"/>
          <p:cNvSpPr>
            <a:spLocks noGrp="1"/>
          </p:cNvSpPr>
          <p:nvPr>
            <p:ph type="subTitle" idx="1"/>
          </p:nvPr>
        </p:nvSpPr>
        <p:spPr>
          <a:xfrm>
            <a:off x="3685308" y="3200400"/>
            <a:ext cx="5444504" cy="2591905"/>
          </a:xfrm>
        </p:spPr>
        <p:txBody>
          <a:bodyPr>
            <a:normAutofit/>
          </a:bodyPr>
          <a:lstStyle/>
          <a:p>
            <a:endParaRPr lang="en-US" altLang="zh-CN" dirty="0" smtClean="0">
              <a:solidFill>
                <a:schemeClr val="bg1"/>
              </a:solidFill>
            </a:endParaRPr>
          </a:p>
          <a:p>
            <a:endParaRPr lang="en-US" altLang="zh-CN" sz="2800" dirty="0" smtClean="0">
              <a:solidFill>
                <a:schemeClr val="bg1"/>
              </a:solidFill>
            </a:endParaRPr>
          </a:p>
          <a:p>
            <a:r>
              <a:rPr lang="zh-CN" altLang="en-US" sz="2800" dirty="0" smtClean="0">
                <a:solidFill>
                  <a:schemeClr val="bg1"/>
                </a:solidFill>
              </a:rPr>
              <a:t>北京航空航天大学</a:t>
            </a:r>
            <a:r>
              <a:rPr lang="en-US" altLang="zh-CN" sz="2800" dirty="0" smtClean="0">
                <a:solidFill>
                  <a:schemeClr val="bg1"/>
                </a:solidFill>
              </a:rPr>
              <a:t/>
            </a:r>
            <a:br>
              <a:rPr lang="en-US" altLang="zh-CN" sz="2800" dirty="0" smtClean="0">
                <a:solidFill>
                  <a:schemeClr val="bg1"/>
                </a:solidFill>
              </a:rPr>
            </a:br>
            <a:r>
              <a:rPr lang="zh-CN" altLang="en-US" sz="2800" dirty="0" smtClean="0">
                <a:solidFill>
                  <a:schemeClr val="bg1"/>
                </a:solidFill>
              </a:rPr>
              <a:t>计算机学院</a:t>
            </a:r>
            <a:endParaRPr lang="en-US" altLang="zh-CN" sz="2800" dirty="0" smtClean="0">
              <a:solidFill>
                <a:schemeClr val="bg1"/>
              </a:solidFill>
            </a:endParaRPr>
          </a:p>
          <a:p>
            <a:r>
              <a:rPr lang="en-US" altLang="zh-CN" sz="2800" dirty="0" smtClean="0">
                <a:solidFill>
                  <a:schemeClr val="bg1"/>
                </a:solidFill>
              </a:rPr>
              <a:t>2017</a:t>
            </a:r>
            <a:r>
              <a:rPr lang="zh-CN" altLang="en-US" sz="2800" dirty="0" smtClean="0">
                <a:solidFill>
                  <a:schemeClr val="bg1"/>
                </a:solidFill>
              </a:rPr>
              <a:t>年</a:t>
            </a:r>
            <a:r>
              <a:rPr lang="en-US" altLang="zh-CN" sz="2800" dirty="0" smtClean="0">
                <a:solidFill>
                  <a:schemeClr val="bg1"/>
                </a:solidFill>
              </a:rPr>
              <a:t>6</a:t>
            </a:r>
            <a:r>
              <a:rPr lang="zh-CN" altLang="en-US" sz="2800" dirty="0" smtClean="0">
                <a:solidFill>
                  <a:schemeClr val="bg1"/>
                </a:solidFill>
              </a:rPr>
              <a:t>月</a:t>
            </a:r>
            <a:r>
              <a:rPr lang="en-US" altLang="zh-CN" sz="2800" dirty="0" smtClean="0">
                <a:solidFill>
                  <a:schemeClr val="bg1"/>
                </a:solidFill>
              </a:rPr>
              <a:t>18</a:t>
            </a:r>
            <a:r>
              <a:rPr lang="zh-CN" altLang="en-US" sz="2800" dirty="0" smtClean="0">
                <a:solidFill>
                  <a:schemeClr val="bg1"/>
                </a:solidFill>
              </a:rPr>
              <a:t>日</a:t>
            </a:r>
            <a:endParaRPr lang="zh-CN" altLang="en-US" sz="2800" dirty="0">
              <a:solidFill>
                <a:schemeClr val="bg1"/>
              </a:solidFill>
            </a:endParaRPr>
          </a:p>
        </p:txBody>
      </p:sp>
    </p:spTree>
    <p:extLst>
      <p:ext uri="{BB962C8B-B14F-4D97-AF65-F5344CB8AC3E}">
        <p14:creationId xmlns:p14="http://schemas.microsoft.com/office/powerpoint/2010/main" val="13423150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脑机：对脑的功能模拟</a:t>
            </a:r>
          </a:p>
        </p:txBody>
      </p:sp>
      <p:sp>
        <p:nvSpPr>
          <p:cNvPr id="9" name="内容占位符 8"/>
          <p:cNvSpPr>
            <a:spLocks noGrp="1"/>
          </p:cNvSpPr>
          <p:nvPr>
            <p:ph idx="1"/>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10</a:t>
            </a:fld>
            <a:endParaRPr lang="en-US" altLang="zh-CN"/>
          </a:p>
        </p:txBody>
      </p:sp>
      <p:sp>
        <p:nvSpPr>
          <p:cNvPr id="4" name="TextBox 3"/>
          <p:cNvSpPr txBox="1">
            <a:spLocks noChangeArrowheads="1"/>
          </p:cNvSpPr>
          <p:nvPr/>
        </p:nvSpPr>
        <p:spPr bwMode="auto">
          <a:xfrm>
            <a:off x="323528" y="1104032"/>
            <a:ext cx="8208912" cy="1483483"/>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2"/>
              </a:buBlip>
              <a:defRPr/>
            </a:pPr>
            <a:r>
              <a:rPr lang="zh-CN" altLang="en-US" sz="2000" b="1" dirty="0" smtClean="0">
                <a:solidFill>
                  <a:schemeClr val="tx1"/>
                </a:solidFill>
                <a:ea typeface="黑体" pitchFamily="49" charset="-122"/>
              </a:rPr>
              <a:t>在构成上，脑机是一个“中心”＋“端资源”构成的分布计算系统</a:t>
            </a:r>
            <a:endParaRPr lang="en-US" altLang="zh-CN" sz="2000" b="1" dirty="0" smtClean="0">
              <a:solidFill>
                <a:schemeClr val="tx1"/>
              </a:solidFill>
              <a:ea typeface="黑体" pitchFamily="49" charset="-122"/>
            </a:endParaRPr>
          </a:p>
          <a:p>
            <a:pPr marL="742950" lvl="2" indent="-342900">
              <a:buBlip>
                <a:blip r:embed="rId2"/>
              </a:buBlip>
              <a:defRPr/>
            </a:pPr>
            <a:r>
              <a:rPr lang="zh-CN" altLang="en-US" sz="1600" b="1" dirty="0" smtClean="0">
                <a:solidFill>
                  <a:schemeClr val="tx1"/>
                </a:solidFill>
                <a:ea typeface="黑体" pitchFamily="49" charset="-122"/>
              </a:rPr>
              <a:t>中心：扮演“数据－知识”的提取与管理</a:t>
            </a:r>
            <a:endParaRPr lang="en-US" altLang="zh-CN" sz="1600" b="1" dirty="0" smtClean="0">
              <a:solidFill>
                <a:schemeClr val="tx1"/>
              </a:solidFill>
              <a:ea typeface="黑体" pitchFamily="49" charset="-122"/>
            </a:endParaRPr>
          </a:p>
          <a:p>
            <a:pPr marL="742950" lvl="2" indent="-342900">
              <a:buBlip>
                <a:blip r:embed="rId2"/>
              </a:buBlip>
              <a:defRPr/>
            </a:pPr>
            <a:r>
              <a:rPr lang="zh-CN" altLang="en-US" sz="1600" b="1" dirty="0" smtClean="0">
                <a:solidFill>
                  <a:schemeClr val="tx1"/>
                </a:solidFill>
                <a:ea typeface="黑体" pitchFamily="49" charset="-122"/>
              </a:rPr>
              <a:t>端：面向终端用户的预测与决策支持系统：人机交互，为人的决策提供支撑和辅助；面向机器的无人实时智能系统：依托云端产生的知识，以及本地有限资源完成实时决策与处理</a:t>
            </a:r>
            <a:endParaRPr lang="en-US" altLang="zh-CN" sz="1600" b="1" dirty="0" smtClean="0">
              <a:solidFill>
                <a:schemeClr val="tx1"/>
              </a:solidFill>
              <a:ea typeface="黑体" pitchFamily="49" charset="-122"/>
            </a:endParaRPr>
          </a:p>
        </p:txBody>
      </p:sp>
      <p:grpSp>
        <p:nvGrpSpPr>
          <p:cNvPr id="40" name="组合 39"/>
          <p:cNvGrpSpPr/>
          <p:nvPr/>
        </p:nvGrpSpPr>
        <p:grpSpPr>
          <a:xfrm>
            <a:off x="70511" y="2420888"/>
            <a:ext cx="9150659" cy="4429156"/>
            <a:chOff x="-32" y="1571612"/>
            <a:chExt cx="9150659" cy="4429156"/>
          </a:xfrm>
        </p:grpSpPr>
        <p:sp>
          <p:nvSpPr>
            <p:cNvPr id="41" name="矩形 40"/>
            <p:cNvSpPr/>
            <p:nvPr/>
          </p:nvSpPr>
          <p:spPr bwMode="auto">
            <a:xfrm>
              <a:off x="1962424" y="1643050"/>
              <a:ext cx="4643470" cy="4357718"/>
            </a:xfrm>
            <a:prstGeom prst="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lIns="36000" rIns="36000" rtlCol="0" anchor="ctr"/>
            <a:lstStyle/>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2" name="矩形 41"/>
            <p:cNvSpPr/>
            <p:nvPr/>
          </p:nvSpPr>
          <p:spPr bwMode="auto">
            <a:xfrm>
              <a:off x="-32" y="2419136"/>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Web</a:t>
              </a: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开放数据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（被动）</a:t>
              </a:r>
            </a:p>
          </p:txBody>
        </p:sp>
        <p:sp>
          <p:nvSpPr>
            <p:cNvPr id="43" name="矩形 42"/>
            <p:cNvSpPr/>
            <p:nvPr/>
          </p:nvSpPr>
          <p:spPr bwMode="auto">
            <a:xfrm>
              <a:off x="-32" y="3094332"/>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监测数据汇报</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（主动）</a:t>
              </a:r>
            </a:p>
          </p:txBody>
        </p:sp>
        <p:sp>
          <p:nvSpPr>
            <p:cNvPr id="44" name="右箭头 43"/>
            <p:cNvSpPr/>
            <p:nvPr/>
          </p:nvSpPr>
          <p:spPr bwMode="auto">
            <a:xfrm>
              <a:off x="1819550" y="2568324"/>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5" name="右箭头 44"/>
            <p:cNvSpPr/>
            <p:nvPr/>
          </p:nvSpPr>
          <p:spPr bwMode="auto">
            <a:xfrm>
              <a:off x="1831394" y="321639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6" name="右箭头 45"/>
            <p:cNvSpPr/>
            <p:nvPr/>
          </p:nvSpPr>
          <p:spPr bwMode="auto">
            <a:xfrm>
              <a:off x="6388730" y="2551565"/>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7" name="矩形 46"/>
            <p:cNvSpPr/>
            <p:nvPr/>
          </p:nvSpPr>
          <p:spPr bwMode="auto">
            <a:xfrm>
              <a:off x="6758724" y="2419136"/>
              <a:ext cx="1800200" cy="548940"/>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实时监控与预测</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（面向人、机）</a:t>
              </a:r>
            </a:p>
          </p:txBody>
        </p:sp>
        <p:sp>
          <p:nvSpPr>
            <p:cNvPr id="48" name="右箭头 47"/>
            <p:cNvSpPr/>
            <p:nvPr/>
          </p:nvSpPr>
          <p:spPr bwMode="auto">
            <a:xfrm>
              <a:off x="6388730" y="3869745"/>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49" name="矩形 48"/>
            <p:cNvSpPr/>
            <p:nvPr/>
          </p:nvSpPr>
          <p:spPr bwMode="auto">
            <a:xfrm>
              <a:off x="6758724" y="3737316"/>
              <a:ext cx="1800200" cy="548940"/>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人机智能交互系统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（面向人）</a:t>
              </a:r>
            </a:p>
          </p:txBody>
        </p:sp>
        <p:sp>
          <p:nvSpPr>
            <p:cNvPr id="50" name="矩形 49"/>
            <p:cNvSpPr/>
            <p:nvPr/>
          </p:nvSpPr>
          <p:spPr bwMode="auto">
            <a:xfrm>
              <a:off x="6758724" y="5280688"/>
              <a:ext cx="1810196"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kern="0" dirty="0">
                  <a:ln>
                    <a:solidFill>
                      <a:srgbClr val="FFFFFF"/>
                    </a:solidFill>
                  </a:ln>
                  <a:solidFill>
                    <a:srgbClr val="FFFFFF"/>
                  </a:solidFill>
                  <a:latin typeface="黑体" panose="02010609060101010101" pitchFamily="49" charset="-122"/>
                  <a:ea typeface="黑体" panose="02010609060101010101" pitchFamily="49" charset="-122"/>
                </a:rPr>
                <a:t>脑</a:t>
              </a: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机</a:t>
              </a:r>
              <a:endParaRPr lang="en-US" altLang="zh-CN" kern="0" dirty="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（客户端）</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1" name="矩形 50"/>
            <p:cNvSpPr/>
            <p:nvPr/>
          </p:nvSpPr>
          <p:spPr bwMode="auto">
            <a:xfrm>
              <a:off x="2376234" y="2000240"/>
              <a:ext cx="720080" cy="307183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实时</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预处理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整合</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特征</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选择</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2" name="矩形 51"/>
            <p:cNvSpPr/>
            <p:nvPr/>
          </p:nvSpPr>
          <p:spPr bwMode="auto">
            <a:xfrm>
              <a:off x="6768720" y="1632220"/>
              <a:ext cx="1800200"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智能</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交互</a:t>
              </a:r>
            </a:p>
          </p:txBody>
        </p:sp>
        <p:sp>
          <p:nvSpPr>
            <p:cNvPr id="53" name="矩形 52"/>
            <p:cNvSpPr/>
            <p:nvPr/>
          </p:nvSpPr>
          <p:spPr bwMode="auto">
            <a:xfrm>
              <a:off x="-32" y="1632220"/>
              <a:ext cx="1800200"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基于众包的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内容产生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4" name="矩形 53"/>
            <p:cNvSpPr/>
            <p:nvPr/>
          </p:nvSpPr>
          <p:spPr bwMode="auto">
            <a:xfrm>
              <a:off x="9352" y="5209250"/>
              <a:ext cx="1810196" cy="72008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互联网</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开放数据源</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5" name="右箭头 54"/>
            <p:cNvSpPr/>
            <p:nvPr/>
          </p:nvSpPr>
          <p:spPr bwMode="auto">
            <a:xfrm>
              <a:off x="3096314" y="2643182"/>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56" name="矩形 55"/>
            <p:cNvSpPr/>
            <p:nvPr/>
          </p:nvSpPr>
          <p:spPr bwMode="auto">
            <a:xfrm>
              <a:off x="3456354" y="2000240"/>
              <a:ext cx="720080" cy="15121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知识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自主</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发现</a:t>
              </a:r>
            </a:p>
          </p:txBody>
        </p:sp>
        <p:sp>
          <p:nvSpPr>
            <p:cNvPr id="57" name="右箭头 56"/>
            <p:cNvSpPr/>
            <p:nvPr/>
          </p:nvSpPr>
          <p:spPr bwMode="auto">
            <a:xfrm>
              <a:off x="4176434" y="2643182"/>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pic>
          <p:nvPicPr>
            <p:cNvPr id="5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36482" y="2324299"/>
              <a:ext cx="847817" cy="8275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9" name="矩形 58"/>
            <p:cNvSpPr/>
            <p:nvPr/>
          </p:nvSpPr>
          <p:spPr>
            <a:xfrm>
              <a:off x="4464474" y="2504866"/>
              <a:ext cx="1027837"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动态知识图谱</a:t>
              </a:r>
            </a:p>
          </p:txBody>
        </p:sp>
        <p:sp>
          <p:nvSpPr>
            <p:cNvPr id="60" name="矩形 59"/>
            <p:cNvSpPr/>
            <p:nvPr/>
          </p:nvSpPr>
          <p:spPr bwMode="auto">
            <a:xfrm>
              <a:off x="4248440" y="3070595"/>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表示与存储</a:t>
              </a:r>
            </a:p>
          </p:txBody>
        </p:sp>
        <p:sp>
          <p:nvSpPr>
            <p:cNvPr id="61" name="矩形 60"/>
            <p:cNvSpPr/>
            <p:nvPr/>
          </p:nvSpPr>
          <p:spPr bwMode="auto">
            <a:xfrm>
              <a:off x="5688600" y="2000240"/>
              <a:ext cx="631542" cy="3071834"/>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推理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与</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rPr>
                <a:t>QA</a:t>
              </a:r>
              <a:endPar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2" name="右箭头 61"/>
            <p:cNvSpPr/>
            <p:nvPr/>
          </p:nvSpPr>
          <p:spPr bwMode="auto">
            <a:xfrm>
              <a:off x="5328560" y="2643182"/>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3" name="矩形 62"/>
            <p:cNvSpPr/>
            <p:nvPr/>
          </p:nvSpPr>
          <p:spPr bwMode="auto">
            <a:xfrm>
              <a:off x="4248440" y="1928806"/>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维护与演化</a:t>
              </a:r>
            </a:p>
          </p:txBody>
        </p:sp>
        <p:grpSp>
          <p:nvGrpSpPr>
            <p:cNvPr id="64" name="组合 40"/>
            <p:cNvGrpSpPr/>
            <p:nvPr/>
          </p:nvGrpSpPr>
          <p:grpSpPr>
            <a:xfrm>
              <a:off x="1962424" y="5135138"/>
              <a:ext cx="4643470" cy="865630"/>
              <a:chOff x="2285984" y="4563634"/>
              <a:chExt cx="4643470" cy="865630"/>
            </a:xfrm>
          </p:grpSpPr>
          <p:sp>
            <p:nvSpPr>
              <p:cNvPr id="85" name="矩形 84"/>
              <p:cNvSpPr/>
              <p:nvPr/>
            </p:nvSpPr>
            <p:spPr bwMode="auto">
              <a:xfrm>
                <a:off x="2285984" y="4572008"/>
                <a:ext cx="4643470" cy="857256"/>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计算架构</a:t>
                </a:r>
                <a:r>
                  <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rPr>
                  <a:t>+</a:t>
                </a:r>
                <a:r>
                  <a:rPr lang="zh-CN" altLang="en-US" kern="0" dirty="0" smtClean="0">
                    <a:ln>
                      <a:solidFill>
                        <a:srgbClr val="FFFFFF"/>
                      </a:solidFill>
                    </a:ln>
                    <a:solidFill>
                      <a:srgbClr val="FFFFFF"/>
                    </a:solidFill>
                    <a:latin typeface="黑体" panose="02010609060101010101" pitchFamily="49" charset="-122"/>
                    <a:ea typeface="黑体" panose="02010609060101010101" pitchFamily="49" charset="-122"/>
                  </a:rPr>
                  <a:t>智能算法</a:t>
                </a: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endParaRPr lang="en-US" altLang="zh-CN"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86" name="文本框 2"/>
              <p:cNvSpPr txBox="1"/>
              <p:nvPr/>
            </p:nvSpPr>
            <p:spPr>
              <a:xfrm>
                <a:off x="2500298" y="4563634"/>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smtClean="0">
                    <a:solidFill>
                      <a:prstClr val="black"/>
                    </a:solidFill>
                    <a:latin typeface="黑体" panose="02010609060101010101" pitchFamily="49" charset="-122"/>
                    <a:ea typeface="黑体" panose="02010609060101010101" pitchFamily="49" charset="-122"/>
                  </a:rPr>
                  <a:t>流式计算</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7" name="文本框 98"/>
              <p:cNvSpPr txBox="1"/>
              <p:nvPr/>
            </p:nvSpPr>
            <p:spPr>
              <a:xfrm>
                <a:off x="3643306" y="4563634"/>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smtClean="0">
                    <a:solidFill>
                      <a:prstClr val="black"/>
                    </a:solidFill>
                    <a:latin typeface="黑体" panose="02010609060101010101" pitchFamily="49" charset="-122"/>
                    <a:ea typeface="黑体" panose="02010609060101010101" pitchFamily="49" charset="-122"/>
                  </a:rPr>
                  <a:t>深度学习</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8" name="文本框 99"/>
              <p:cNvSpPr txBox="1"/>
              <p:nvPr/>
            </p:nvSpPr>
            <p:spPr>
              <a:xfrm>
                <a:off x="4714876" y="4563634"/>
                <a:ext cx="1107996"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smtClean="0">
                    <a:solidFill>
                      <a:prstClr val="black"/>
                    </a:solidFill>
                    <a:latin typeface="黑体" panose="02010609060101010101" pitchFamily="49" charset="-122"/>
                    <a:ea typeface="黑体" panose="02010609060101010101" pitchFamily="49" charset="-122"/>
                  </a:rPr>
                  <a:t>内存计算</a:t>
                </a:r>
                <a:endParaRPr lang="zh-CN" altLang="en-US" dirty="0">
                  <a:solidFill>
                    <a:prstClr val="black"/>
                  </a:solidFill>
                  <a:latin typeface="黑体" panose="02010609060101010101" pitchFamily="49" charset="-122"/>
                  <a:ea typeface="黑体" panose="02010609060101010101" pitchFamily="49" charset="-122"/>
                </a:endParaRPr>
              </a:p>
            </p:txBody>
          </p:sp>
          <p:sp>
            <p:nvSpPr>
              <p:cNvPr id="89" name="文本框 100"/>
              <p:cNvSpPr txBox="1"/>
              <p:nvPr/>
            </p:nvSpPr>
            <p:spPr>
              <a:xfrm>
                <a:off x="5837977" y="4563634"/>
                <a:ext cx="877163"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zh-CN" altLang="en-US" dirty="0">
                    <a:solidFill>
                      <a:prstClr val="black"/>
                    </a:solidFill>
                    <a:latin typeface="黑体" panose="02010609060101010101" pitchFamily="49" charset="-122"/>
                    <a:ea typeface="黑体" panose="02010609060101010101" pitchFamily="49" charset="-122"/>
                  </a:rPr>
                  <a:t>图</a:t>
                </a:r>
                <a:r>
                  <a:rPr lang="zh-CN" altLang="en-US" dirty="0" smtClean="0">
                    <a:solidFill>
                      <a:prstClr val="black"/>
                    </a:solidFill>
                    <a:latin typeface="黑体" panose="02010609060101010101" pitchFamily="49" charset="-122"/>
                    <a:ea typeface="黑体" panose="02010609060101010101" pitchFamily="49" charset="-122"/>
                  </a:rPr>
                  <a:t>计算</a:t>
                </a:r>
                <a:endParaRPr lang="zh-CN" altLang="en-US" dirty="0">
                  <a:solidFill>
                    <a:prstClr val="black"/>
                  </a:solidFill>
                  <a:latin typeface="黑体" panose="02010609060101010101" pitchFamily="49" charset="-122"/>
                  <a:ea typeface="黑体" panose="02010609060101010101" pitchFamily="49" charset="-122"/>
                </a:endParaRPr>
              </a:p>
            </p:txBody>
          </p:sp>
        </p:grpSp>
        <p:sp>
          <p:nvSpPr>
            <p:cNvPr id="65" name="TextBox 37"/>
            <p:cNvSpPr txBox="1"/>
            <p:nvPr/>
          </p:nvSpPr>
          <p:spPr>
            <a:xfrm>
              <a:off x="1962434" y="1571612"/>
              <a:ext cx="649537" cy="369332"/>
            </a:xfrm>
            <a:prstGeom prst="rect">
              <a:avLst/>
            </a:prstGeom>
            <a:noFill/>
          </p:spPr>
          <p:txBody>
            <a:bodyPr wrap="none" rtlCol="0">
              <a:spAutoFit/>
            </a:bodyPr>
            <a:lstStyle/>
            <a:p>
              <a:r>
                <a:rPr lang="zh-CN" altLang="en-US" b="1" dirty="0" smtClean="0">
                  <a:latin typeface="黑体" pitchFamily="49" charset="-122"/>
                  <a:ea typeface="黑体" pitchFamily="49" charset="-122"/>
                </a:rPr>
                <a:t>脑机</a:t>
              </a:r>
              <a:endParaRPr lang="zh-CN" altLang="en-US" b="1" dirty="0">
                <a:latin typeface="黑体" pitchFamily="49" charset="-122"/>
                <a:ea typeface="黑体" pitchFamily="49" charset="-122"/>
              </a:endParaRPr>
            </a:p>
          </p:txBody>
        </p:sp>
        <p:sp>
          <p:nvSpPr>
            <p:cNvPr id="66" name="矩形 65"/>
            <p:cNvSpPr/>
            <p:nvPr/>
          </p:nvSpPr>
          <p:spPr bwMode="auto">
            <a:xfrm>
              <a:off x="33599" y="3808754"/>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结构化历史数据</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（统计）</a:t>
              </a:r>
            </a:p>
          </p:txBody>
        </p:sp>
        <p:sp>
          <p:nvSpPr>
            <p:cNvPr id="67" name="矩形 66"/>
            <p:cNvSpPr/>
            <p:nvPr/>
          </p:nvSpPr>
          <p:spPr bwMode="auto">
            <a:xfrm>
              <a:off x="19349" y="4523134"/>
              <a:ext cx="1800200" cy="548940"/>
            </a:xfrm>
            <a:prstGeom prst="rect">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实时数据采集</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（传感）</a:t>
              </a:r>
            </a:p>
          </p:txBody>
        </p:sp>
        <p:sp>
          <p:nvSpPr>
            <p:cNvPr id="68" name="右箭头 67"/>
            <p:cNvSpPr/>
            <p:nvPr/>
          </p:nvSpPr>
          <p:spPr bwMode="auto">
            <a:xfrm>
              <a:off x="1819550" y="4000504"/>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69" name="右箭头 68"/>
            <p:cNvSpPr/>
            <p:nvPr/>
          </p:nvSpPr>
          <p:spPr bwMode="auto">
            <a:xfrm>
              <a:off x="1831394" y="464857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0" name="矩形 69"/>
            <p:cNvSpPr/>
            <p:nvPr/>
          </p:nvSpPr>
          <p:spPr bwMode="auto">
            <a:xfrm>
              <a:off x="3462624" y="3571876"/>
              <a:ext cx="720080" cy="1512168"/>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基于</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统计</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的</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自主</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关联</a:t>
              </a:r>
            </a:p>
          </p:txBody>
        </p:sp>
        <p:sp>
          <p:nvSpPr>
            <p:cNvPr id="71" name="右箭头 70"/>
            <p:cNvSpPr/>
            <p:nvPr/>
          </p:nvSpPr>
          <p:spPr bwMode="auto">
            <a:xfrm>
              <a:off x="6391580" y="3204239"/>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2" name="矩形 71"/>
            <p:cNvSpPr/>
            <p:nvPr/>
          </p:nvSpPr>
          <p:spPr bwMode="auto">
            <a:xfrm>
              <a:off x="6761574" y="3058734"/>
              <a:ext cx="1791876" cy="562016"/>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规律发现决策支持（面向社会）</a:t>
              </a:r>
            </a:p>
          </p:txBody>
        </p:sp>
        <p:sp>
          <p:nvSpPr>
            <p:cNvPr id="73" name="右箭头 72"/>
            <p:cNvSpPr/>
            <p:nvPr/>
          </p:nvSpPr>
          <p:spPr bwMode="auto">
            <a:xfrm>
              <a:off x="6391580" y="4561561"/>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4" name="矩形 73"/>
            <p:cNvSpPr/>
            <p:nvPr/>
          </p:nvSpPr>
          <p:spPr bwMode="auto">
            <a:xfrm>
              <a:off x="6761574" y="4429132"/>
              <a:ext cx="1800200" cy="548940"/>
            </a:xfrm>
            <a:prstGeom prst="rect">
              <a:avLst/>
            </a:prstGeom>
            <a:gradFill rotWithShape="1">
              <a:gsLst>
                <a:gs pos="0">
                  <a:srgbClr val="FF0000">
                    <a:tint val="45000"/>
                    <a:satMod val="220000"/>
                  </a:srgbClr>
                </a:gs>
                <a:gs pos="30000">
                  <a:srgbClr val="FF0000">
                    <a:tint val="61000"/>
                    <a:satMod val="220000"/>
                  </a:srgbClr>
                </a:gs>
                <a:gs pos="45000">
                  <a:srgbClr val="FF0000">
                    <a:tint val="66000"/>
                    <a:satMod val="240000"/>
                  </a:srgbClr>
                </a:gs>
                <a:gs pos="55000">
                  <a:srgbClr val="FF0000">
                    <a:tint val="66000"/>
                    <a:satMod val="220000"/>
                  </a:srgbClr>
                </a:gs>
                <a:gs pos="73000">
                  <a:srgbClr val="FF0000">
                    <a:tint val="61000"/>
                    <a:satMod val="220000"/>
                  </a:srgbClr>
                </a:gs>
                <a:gs pos="100000">
                  <a:srgbClr val="FF0000">
                    <a:tint val="45000"/>
                    <a:satMod val="220000"/>
                  </a:srgbClr>
                </a:gs>
              </a:gsLst>
              <a:lin ang="950000" scaled="1"/>
            </a:gradFill>
            <a:ln w="9525" cap="flat" cmpd="sng" algn="ctr">
              <a:solidFill>
                <a:srgbClr val="FF0000"/>
              </a:solidFill>
              <a:prstDash val="solid"/>
              <a:headEnd type="none" w="med" len="med"/>
              <a:tailEnd type="none" w="med" len="med"/>
            </a:ln>
            <a:effectLst>
              <a:outerShdw blurRad="38100" dist="25400" dir="5400000" rotWithShape="0">
                <a:srgbClr val="000000">
                  <a:alpha val="40000"/>
                </a:srgbClr>
              </a:outerShdw>
            </a:effectLst>
          </p:spPr>
          <p:txBody>
            <a:bodyPr lIns="36000" rIns="36000" rtlCol="0" anchor="ctr"/>
            <a:lstStyle/>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无人实时智能系统</a:t>
              </a:r>
              <a:endParaRPr lang="en-US" altLang="zh-CN" sz="1600" kern="0" dirty="0" smtClean="0">
                <a:ln>
                  <a:solidFill>
                    <a:srgbClr val="FFFFFF"/>
                  </a:solidFill>
                </a:ln>
                <a:solidFill>
                  <a:srgbClr val="FFFFFF"/>
                </a:solidFill>
                <a:latin typeface="黑体" panose="02010609060101010101" pitchFamily="49" charset="-122"/>
                <a:ea typeface="黑体" panose="02010609060101010101" pitchFamily="49" charset="-122"/>
              </a:endParaRPr>
            </a:p>
            <a:p>
              <a:pPr algn="ctr"/>
              <a:r>
                <a:rPr lang="zh-CN" altLang="en-US" sz="1600" kern="0" dirty="0" smtClean="0">
                  <a:ln>
                    <a:solidFill>
                      <a:srgbClr val="FFFFFF"/>
                    </a:solidFill>
                  </a:ln>
                  <a:solidFill>
                    <a:srgbClr val="FFFFFF"/>
                  </a:solidFill>
                  <a:latin typeface="黑体" panose="02010609060101010101" pitchFamily="49" charset="-122"/>
                  <a:ea typeface="黑体" panose="02010609060101010101" pitchFamily="49" charset="-122"/>
                </a:rPr>
                <a:t>（面向机器）</a:t>
              </a:r>
            </a:p>
          </p:txBody>
        </p:sp>
        <p:sp>
          <p:nvSpPr>
            <p:cNvPr id="75" name="右箭头 74"/>
            <p:cNvSpPr/>
            <p:nvPr/>
          </p:nvSpPr>
          <p:spPr bwMode="auto">
            <a:xfrm>
              <a:off x="3105434" y="4216488"/>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76" name="右箭头 75"/>
            <p:cNvSpPr/>
            <p:nvPr/>
          </p:nvSpPr>
          <p:spPr bwMode="auto">
            <a:xfrm>
              <a:off x="4236470" y="428625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pic>
          <p:nvPicPr>
            <p:cNvPr id="77" name="Picture 2" descr="http://tse1.mm.bing.net/th?&amp;id=OIP.Mf7775159d3517a4af6ad25868e0dbfado0&amp;w=299&amp;h=186&amp;c=0&amp;pid=1.9&amp;rs=0&amp;p=0"/>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05630" y="4143385"/>
              <a:ext cx="857256" cy="533277"/>
            </a:xfrm>
            <a:prstGeom prst="rect">
              <a:avLst/>
            </a:prstGeom>
            <a:noFill/>
          </p:spPr>
        </p:pic>
        <p:sp>
          <p:nvSpPr>
            <p:cNvPr id="78" name="矩形 77"/>
            <p:cNvSpPr/>
            <p:nvPr/>
          </p:nvSpPr>
          <p:spPr>
            <a:xfrm>
              <a:off x="4524512" y="4071942"/>
              <a:ext cx="1027837" cy="51639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pPr>
              <a:r>
                <a:rPr lang="zh-CN" altLang="en-US" sz="1400" b="1" dirty="0" smtClean="0">
                  <a:solidFill>
                    <a:prstClr val="black"/>
                  </a:solidFill>
                  <a:latin typeface="黑体" panose="02010609060101010101" pitchFamily="49" charset="-122"/>
                  <a:ea typeface="黑体" panose="02010609060101010101" pitchFamily="49" charset="-122"/>
                </a:rPr>
                <a:t>模型与算法库</a:t>
              </a:r>
            </a:p>
          </p:txBody>
        </p:sp>
        <p:sp>
          <p:nvSpPr>
            <p:cNvPr id="79" name="矩形 78"/>
            <p:cNvSpPr/>
            <p:nvPr/>
          </p:nvSpPr>
          <p:spPr bwMode="auto">
            <a:xfrm>
              <a:off x="4248440" y="4643466"/>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增量更新</a:t>
              </a:r>
            </a:p>
          </p:txBody>
        </p:sp>
        <p:sp>
          <p:nvSpPr>
            <p:cNvPr id="80" name="右箭头 79"/>
            <p:cNvSpPr/>
            <p:nvPr/>
          </p:nvSpPr>
          <p:spPr bwMode="auto">
            <a:xfrm>
              <a:off x="5388598" y="4286256"/>
              <a:ext cx="360040" cy="284082"/>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36000" rIns="36000" rtlCol="0" anchor="ctr"/>
            <a:lstStyle/>
            <a:p>
              <a:pPr algn="ctr"/>
              <a:endParaRPr lang="zh-CN" altLang="en-US" sz="2200" kern="0" dirty="0" smtClean="0">
                <a:ln>
                  <a:solidFill>
                    <a:srgbClr val="FFFFFF"/>
                  </a:solidFill>
                </a:ln>
                <a:solidFill>
                  <a:srgbClr val="FFFFFF"/>
                </a:solidFill>
                <a:latin typeface="黑体" panose="02010609060101010101" pitchFamily="49" charset="-122"/>
                <a:ea typeface="黑体" panose="02010609060101010101" pitchFamily="49" charset="-122"/>
              </a:endParaRPr>
            </a:p>
          </p:txBody>
        </p:sp>
        <p:sp>
          <p:nvSpPr>
            <p:cNvPr id="81" name="矩形 80"/>
            <p:cNvSpPr/>
            <p:nvPr/>
          </p:nvSpPr>
          <p:spPr bwMode="auto">
            <a:xfrm>
              <a:off x="4248440" y="3643322"/>
              <a:ext cx="1361518" cy="415289"/>
            </a:xfrm>
            <a:prstGeom prst="rect">
              <a:avLst/>
            </a:prstGeom>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lIns="36000" rIns="36000" rtlCol="0" anchor="ctr"/>
            <a:lstStyle/>
            <a:p>
              <a:pPr algn="ctr"/>
              <a:r>
                <a:rPr lang="zh-CN" altLang="en-US" sz="1400" kern="0" dirty="0" smtClean="0">
                  <a:ln>
                    <a:solidFill>
                      <a:srgbClr val="FFFFFF"/>
                    </a:solidFill>
                  </a:ln>
                  <a:solidFill>
                    <a:srgbClr val="FFFFFF"/>
                  </a:solidFill>
                  <a:latin typeface="黑体" panose="02010609060101010101" pitchFamily="49" charset="-122"/>
                  <a:ea typeface="黑体" panose="02010609060101010101" pitchFamily="49" charset="-122"/>
                </a:rPr>
                <a:t>建模与优化</a:t>
              </a:r>
            </a:p>
          </p:txBody>
        </p:sp>
        <p:sp>
          <p:nvSpPr>
            <p:cNvPr id="83" name="TextBox 58"/>
            <p:cNvSpPr txBox="1"/>
            <p:nvPr/>
          </p:nvSpPr>
          <p:spPr>
            <a:xfrm>
              <a:off x="8497669" y="3143248"/>
              <a:ext cx="649537" cy="369332"/>
            </a:xfrm>
            <a:prstGeom prst="rect">
              <a:avLst/>
            </a:prstGeom>
            <a:noFill/>
          </p:spPr>
          <p:txBody>
            <a:bodyPr wrap="none" rtlCol="0">
              <a:spAutoFit/>
            </a:bodyPr>
            <a:lstStyle/>
            <a:p>
              <a:r>
                <a:rPr lang="zh-CN" altLang="en-US" b="1" dirty="0">
                  <a:solidFill>
                    <a:srgbClr val="002060"/>
                  </a:solidFill>
                  <a:latin typeface="黑体" pitchFamily="49" charset="-122"/>
                  <a:ea typeface="黑体" pitchFamily="49" charset="-122"/>
                </a:rPr>
                <a:t>决策</a:t>
              </a:r>
            </a:p>
          </p:txBody>
        </p:sp>
        <p:sp>
          <p:nvSpPr>
            <p:cNvPr id="84" name="TextBox 59"/>
            <p:cNvSpPr txBox="1"/>
            <p:nvPr/>
          </p:nvSpPr>
          <p:spPr>
            <a:xfrm>
              <a:off x="8501090" y="3845486"/>
              <a:ext cx="649537" cy="369332"/>
            </a:xfrm>
            <a:prstGeom prst="rect">
              <a:avLst/>
            </a:prstGeom>
            <a:noFill/>
          </p:spPr>
          <p:txBody>
            <a:bodyPr wrap="none" rtlCol="0">
              <a:spAutoFit/>
            </a:bodyPr>
            <a:lstStyle/>
            <a:p>
              <a:r>
                <a:rPr lang="zh-CN" altLang="en-US" b="1" dirty="0" smtClean="0">
                  <a:solidFill>
                    <a:srgbClr val="002060"/>
                  </a:solidFill>
                  <a:latin typeface="黑体" pitchFamily="49" charset="-122"/>
                  <a:ea typeface="黑体" pitchFamily="49" charset="-122"/>
                </a:rPr>
                <a:t>社会</a:t>
              </a:r>
              <a:endParaRPr lang="zh-CN" altLang="en-US" b="1" dirty="0">
                <a:solidFill>
                  <a:srgbClr val="002060"/>
                </a:solidFill>
                <a:latin typeface="黑体" pitchFamily="49" charset="-122"/>
                <a:ea typeface="黑体" pitchFamily="49" charset="-122"/>
              </a:endParaRPr>
            </a:p>
          </p:txBody>
        </p:sp>
      </p:grpSp>
      <p:sp>
        <p:nvSpPr>
          <p:cNvPr id="90" name="TextBox 59"/>
          <p:cNvSpPr txBox="1"/>
          <p:nvPr/>
        </p:nvSpPr>
        <p:spPr>
          <a:xfrm>
            <a:off x="8601518" y="5328584"/>
            <a:ext cx="649537" cy="369332"/>
          </a:xfrm>
          <a:prstGeom prst="rect">
            <a:avLst/>
          </a:prstGeom>
          <a:noFill/>
        </p:spPr>
        <p:txBody>
          <a:bodyPr wrap="none" rtlCol="0">
            <a:spAutoFit/>
          </a:bodyPr>
          <a:lstStyle/>
          <a:p>
            <a:r>
              <a:rPr lang="zh-CN" altLang="en-US" b="1" dirty="0" smtClean="0">
                <a:solidFill>
                  <a:srgbClr val="002060"/>
                </a:solidFill>
                <a:latin typeface="黑体" pitchFamily="49" charset="-122"/>
                <a:ea typeface="黑体" pitchFamily="49" charset="-122"/>
              </a:rPr>
              <a:t>生产</a:t>
            </a:r>
            <a:endParaRPr lang="zh-CN" altLang="en-US" b="1" dirty="0">
              <a:solidFill>
                <a:srgbClr val="002060"/>
              </a:solidFill>
              <a:latin typeface="黑体" pitchFamily="49" charset="-122"/>
              <a:ea typeface="黑体" pitchFamily="49" charset="-122"/>
            </a:endParaRPr>
          </a:p>
        </p:txBody>
      </p:sp>
      <p:sp>
        <p:nvSpPr>
          <p:cNvPr id="91" name="TextBox 58"/>
          <p:cNvSpPr txBox="1"/>
          <p:nvPr/>
        </p:nvSpPr>
        <p:spPr>
          <a:xfrm>
            <a:off x="8602983" y="3384368"/>
            <a:ext cx="649537" cy="369332"/>
          </a:xfrm>
          <a:prstGeom prst="rect">
            <a:avLst/>
          </a:prstGeom>
          <a:noFill/>
        </p:spPr>
        <p:txBody>
          <a:bodyPr wrap="none" rtlCol="0">
            <a:spAutoFit/>
          </a:bodyPr>
          <a:lstStyle/>
          <a:p>
            <a:r>
              <a:rPr lang="zh-CN" altLang="en-US" b="1" dirty="0">
                <a:solidFill>
                  <a:srgbClr val="002060"/>
                </a:solidFill>
                <a:latin typeface="黑体" pitchFamily="49" charset="-122"/>
                <a:ea typeface="黑体" pitchFamily="49" charset="-122"/>
              </a:rPr>
              <a:t>智能</a:t>
            </a:r>
          </a:p>
        </p:txBody>
      </p:sp>
    </p:spTree>
    <p:extLst>
      <p:ext uri="{BB962C8B-B14F-4D97-AF65-F5344CB8AC3E}">
        <p14:creationId xmlns:p14="http://schemas.microsoft.com/office/powerpoint/2010/main" val="3474605549"/>
      </p:ext>
    </p:extLst>
  </p:cSld>
  <p:clrMapOvr>
    <a:masterClrMapping/>
  </p:clrMapOvr>
  <mc:AlternateContent xmlns:mc="http://schemas.openxmlformats.org/markup-compatibility/2006" xmlns:p14="http://schemas.microsoft.com/office/powerpoint/2010/main">
    <mc:Choice Requires="p14">
      <p:transition spd="slow" p14:dur="2000" advTm="39110"/>
    </mc:Choice>
    <mc:Fallback xmlns="">
      <p:transition spd="slow" advTm="3911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0410" y="2996952"/>
            <a:ext cx="2226146" cy="17281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研究方向与机构设置</a:t>
            </a:r>
          </a:p>
        </p:txBody>
      </p:sp>
      <p:sp>
        <p:nvSpPr>
          <p:cNvPr id="3" name="灯片编号占位符 2"/>
          <p:cNvSpPr>
            <a:spLocks noGrp="1"/>
          </p:cNvSpPr>
          <p:nvPr>
            <p:ph type="sldNum" sz="quarter" idx="12"/>
          </p:nvPr>
        </p:nvSpPr>
        <p:spPr>
          <a:prstGeom prst="rect">
            <a:avLst/>
          </a:prstGeom>
        </p:spPr>
        <p:txBody>
          <a:bodyPr/>
          <a:lstStyle/>
          <a:p>
            <a:pPr>
              <a:defRPr/>
            </a:pPr>
            <a:fld id="{8D08AE6A-59C3-410C-A7C6-16B6B7549720}" type="slidenum">
              <a:rPr lang="en-US" altLang="zh-CN" smtClean="0">
                <a:solidFill>
                  <a:srgbClr val="FFFFFF"/>
                </a:solidFill>
              </a:rPr>
              <a:pPr>
                <a:defRPr/>
              </a:pPr>
              <a:t>11</a:t>
            </a:fld>
            <a:endParaRPr lang="en-US" altLang="zh-CN" dirty="0">
              <a:solidFill>
                <a:srgbClr val="FFFFFF"/>
              </a:solidFill>
            </a:endParaRPr>
          </a:p>
        </p:txBody>
      </p:sp>
      <p:sp>
        <p:nvSpPr>
          <p:cNvPr id="59" name="TextBox 3"/>
          <p:cNvSpPr txBox="1">
            <a:spLocks noChangeArrowheads="1"/>
          </p:cNvSpPr>
          <p:nvPr/>
        </p:nvSpPr>
        <p:spPr bwMode="auto">
          <a:xfrm>
            <a:off x="1403648" y="1052736"/>
            <a:ext cx="3384376" cy="5564600"/>
          </a:xfrm>
          <a:prstGeom prst="rect">
            <a:avLst/>
          </a:prstGeom>
          <a:no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indent="-342900">
              <a:buBlip>
                <a:blip r:embed="rId3"/>
              </a:buBlip>
              <a:defRPr/>
            </a:pPr>
            <a:r>
              <a:rPr lang="zh-CN" altLang="en-US" sz="1600" b="1" dirty="0" smtClean="0">
                <a:solidFill>
                  <a:srgbClr val="FF0000"/>
                </a:solidFill>
                <a:latin typeface="黑体" pitchFamily="49" charset="-122"/>
                <a:ea typeface="黑体" pitchFamily="49" charset="-122"/>
              </a:rPr>
              <a:t>瓶颈</a:t>
            </a:r>
            <a:r>
              <a:rPr lang="en-US" altLang="zh-CN" sz="1600" b="1" dirty="0" smtClean="0">
                <a:solidFill>
                  <a:srgbClr val="FF0000"/>
                </a:solidFill>
                <a:latin typeface="黑体" pitchFamily="49" charset="-122"/>
                <a:ea typeface="黑体" pitchFamily="49" charset="-122"/>
              </a:rPr>
              <a:t>1</a:t>
            </a:r>
            <a:r>
              <a:rPr lang="zh-CN" altLang="en-US" sz="1600" b="1" dirty="0" smtClean="0">
                <a:solidFill>
                  <a:srgbClr val="FF0000"/>
                </a:solidFill>
                <a:latin typeface="黑体" pitchFamily="49" charset="-122"/>
                <a:ea typeface="黑体" pitchFamily="49" charset="-122"/>
              </a:rPr>
              <a:t>：计算的有效性遇到障碍</a:t>
            </a:r>
            <a:endParaRPr lang="en-US" altLang="zh-CN" sz="1600" b="1" dirty="0">
              <a:solidFill>
                <a:srgbClr val="FF0000"/>
              </a:solidFill>
              <a:latin typeface="黑体" pitchFamily="49" charset="-122"/>
              <a:ea typeface="黑体" pitchFamily="49" charset="-122"/>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计算的有效性：</a:t>
            </a:r>
            <a:endParaRPr lang="en-US" altLang="zh-CN" sz="1400" b="1" dirty="0" smtClean="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认识数据的内在特征，复杂网络、数学（统计）方法</a:t>
            </a:r>
            <a:endParaRPr lang="en-US" altLang="zh-CN" sz="1400" b="1" dirty="0" smtClean="0">
              <a:solidFill>
                <a:schemeClr val="tx1"/>
              </a:solidFill>
              <a:latin typeface="黑体" pitchFamily="49" charset="-122"/>
              <a:ea typeface="黑体" pitchFamily="49" charset="-122"/>
              <a:cs typeface="+mn-cs"/>
            </a:endParaRPr>
          </a:p>
          <a:p>
            <a:pPr marL="342900" indent="-342900">
              <a:buBlip>
                <a:blip r:embed="rId3"/>
              </a:buBlip>
              <a:defRPr/>
            </a:pPr>
            <a:endParaRPr lang="en-US" altLang="zh-CN" sz="1600" b="1" dirty="0" smtClean="0">
              <a:solidFill>
                <a:schemeClr val="tx1"/>
              </a:solidFill>
              <a:latin typeface="黑体" pitchFamily="49" charset="-122"/>
              <a:ea typeface="黑体" pitchFamily="49" charset="-122"/>
              <a:cs typeface="+mn-cs"/>
            </a:endParaRPr>
          </a:p>
          <a:p>
            <a:pPr marL="342900" indent="-342900">
              <a:buBlip>
                <a:blip r:embed="rId3"/>
              </a:buBlip>
              <a:defRPr/>
            </a:pPr>
            <a:r>
              <a:rPr lang="zh-CN" altLang="en-US" sz="1600" b="1" dirty="0" smtClean="0">
                <a:solidFill>
                  <a:srgbClr val="FF0000"/>
                </a:solidFill>
                <a:latin typeface="黑体" pitchFamily="49" charset="-122"/>
                <a:ea typeface="黑体" pitchFamily="49" charset="-122"/>
                <a:cs typeface="+mn-cs"/>
              </a:rPr>
              <a:t>瓶颈</a:t>
            </a:r>
            <a:r>
              <a:rPr lang="en-US" altLang="zh-CN" sz="1600" b="1" dirty="0" smtClean="0">
                <a:solidFill>
                  <a:srgbClr val="FF0000"/>
                </a:solidFill>
                <a:latin typeface="黑体" pitchFamily="49" charset="-122"/>
                <a:ea typeface="黑体" pitchFamily="49" charset="-122"/>
                <a:cs typeface="+mn-cs"/>
              </a:rPr>
              <a:t>2</a:t>
            </a:r>
            <a:r>
              <a:rPr lang="zh-CN" altLang="en-US" sz="1600" b="1" dirty="0" smtClean="0">
                <a:solidFill>
                  <a:srgbClr val="FF0000"/>
                </a:solidFill>
                <a:latin typeface="黑体" pitchFamily="49" charset="-122"/>
                <a:ea typeface="黑体" pitchFamily="49" charset="-122"/>
                <a:cs typeface="+mn-cs"/>
              </a:rPr>
              <a:t>：</a:t>
            </a:r>
            <a:r>
              <a:rPr lang="zh-CN" altLang="en-US" sz="1600" b="1" dirty="0" smtClean="0">
                <a:solidFill>
                  <a:srgbClr val="FF0000"/>
                </a:solidFill>
                <a:latin typeface="黑体" pitchFamily="49" charset="-122"/>
                <a:ea typeface="黑体" pitchFamily="49" charset="-122"/>
              </a:rPr>
              <a:t>能耗成为突出问题</a:t>
            </a:r>
            <a:endParaRPr lang="en-US" altLang="zh-CN" sz="1600" b="1" dirty="0" smtClean="0">
              <a:solidFill>
                <a:srgbClr val="FF0000"/>
              </a:solidFill>
              <a:latin typeface="黑体" pitchFamily="49" charset="-122"/>
              <a:ea typeface="黑体" pitchFamily="49" charset="-122"/>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随着规模增大，调度复杂，计算系统功耗问题日益突出</a:t>
            </a:r>
            <a:endParaRPr lang="en-US" altLang="zh-CN" sz="1400" b="1" dirty="0" smtClean="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传统存算分离的结构，产生大量的数据搬移开销</a:t>
            </a:r>
            <a:endParaRPr lang="en-US" altLang="zh-CN" sz="1400" b="1" dirty="0" smtClean="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传统的计算和存储器件“功耗”不友好</a:t>
            </a:r>
            <a:endParaRPr lang="en-US" altLang="zh-CN" sz="1400" b="1" dirty="0">
              <a:solidFill>
                <a:schemeClr val="tx1"/>
              </a:solidFill>
              <a:latin typeface="黑体" pitchFamily="49" charset="-122"/>
              <a:ea typeface="黑体" pitchFamily="49" charset="-122"/>
              <a:cs typeface="+mn-cs"/>
            </a:endParaRPr>
          </a:p>
          <a:p>
            <a:pPr marL="342900" indent="-342900">
              <a:buBlip>
                <a:blip r:embed="rId3"/>
              </a:buBlip>
              <a:defRPr/>
            </a:pPr>
            <a:endParaRPr lang="en-US" altLang="zh-CN" sz="1600" b="1" dirty="0">
              <a:solidFill>
                <a:schemeClr val="tx1"/>
              </a:solidFill>
              <a:latin typeface="黑体" pitchFamily="49" charset="-122"/>
              <a:ea typeface="黑体" pitchFamily="49" charset="-122"/>
              <a:cs typeface="+mn-cs"/>
            </a:endParaRPr>
          </a:p>
          <a:p>
            <a:pPr marL="342900" indent="-342900">
              <a:buBlip>
                <a:blip r:embed="rId3"/>
              </a:buBlip>
              <a:defRPr/>
            </a:pPr>
            <a:r>
              <a:rPr lang="zh-CN" altLang="en-US" sz="1600" b="1" dirty="0" smtClean="0">
                <a:solidFill>
                  <a:srgbClr val="FF0000"/>
                </a:solidFill>
                <a:latin typeface="黑体" pitchFamily="49" charset="-122"/>
                <a:ea typeface="黑体" pitchFamily="49" charset="-122"/>
                <a:cs typeface="+mn-cs"/>
              </a:rPr>
              <a:t>瓶颈</a:t>
            </a:r>
            <a:r>
              <a:rPr lang="en-US" altLang="zh-CN" sz="1600" b="1" dirty="0" smtClean="0">
                <a:solidFill>
                  <a:srgbClr val="FF0000"/>
                </a:solidFill>
                <a:latin typeface="黑体" pitchFamily="49" charset="-122"/>
                <a:ea typeface="黑体" pitchFamily="49" charset="-122"/>
                <a:cs typeface="+mn-cs"/>
              </a:rPr>
              <a:t>3</a:t>
            </a:r>
            <a:r>
              <a:rPr lang="zh-CN" altLang="en-US" sz="1600" b="1" dirty="0" smtClean="0">
                <a:solidFill>
                  <a:srgbClr val="FF0000"/>
                </a:solidFill>
                <a:latin typeface="黑体" pitchFamily="49" charset="-122"/>
                <a:ea typeface="黑体" pitchFamily="49" charset="-122"/>
                <a:cs typeface="+mn-cs"/>
              </a:rPr>
              <a:t>：</a:t>
            </a:r>
            <a:r>
              <a:rPr lang="zh-CN" altLang="en-US" sz="1600" b="1" dirty="0" smtClean="0">
                <a:solidFill>
                  <a:srgbClr val="FF0000"/>
                </a:solidFill>
                <a:latin typeface="黑体" pitchFamily="49" charset="-122"/>
                <a:ea typeface="黑体" pitchFamily="49" charset="-122"/>
              </a:rPr>
              <a:t>学习效率和灵活性</a:t>
            </a:r>
            <a:endParaRPr lang="en-US" altLang="zh-CN" sz="1600" b="1" dirty="0" smtClean="0">
              <a:solidFill>
                <a:srgbClr val="FF0000"/>
              </a:solidFill>
              <a:latin typeface="黑体" pitchFamily="49" charset="-122"/>
              <a:ea typeface="黑体" pitchFamily="49" charset="-122"/>
            </a:endParaRPr>
          </a:p>
          <a:p>
            <a:pPr marL="1085850" lvl="1" indent="-342900">
              <a:buBlip>
                <a:blip r:embed="rId3"/>
              </a:buBlip>
              <a:defRPr/>
            </a:pPr>
            <a:r>
              <a:rPr lang="zh-CN" altLang="en-US" sz="1400" b="1" dirty="0" smtClean="0">
                <a:solidFill>
                  <a:schemeClr val="tx1"/>
                </a:solidFill>
                <a:latin typeface="黑体" pitchFamily="49" charset="-122"/>
                <a:ea typeface="黑体" pitchFamily="49" charset="-122"/>
                <a:cs typeface="+mn-cs"/>
              </a:rPr>
              <a:t>学习效率：需要大量的输入数据及标定数据，学习效率低</a:t>
            </a:r>
            <a:endParaRPr lang="zh-CN" altLang="en-US" sz="1400" b="1" dirty="0">
              <a:solidFill>
                <a:schemeClr val="tx1"/>
              </a:solidFill>
              <a:latin typeface="黑体" pitchFamily="49" charset="-122"/>
              <a:ea typeface="黑体" pitchFamily="49" charset="-122"/>
              <a:cs typeface="+mn-cs"/>
            </a:endParaRPr>
          </a:p>
          <a:p>
            <a:pPr marL="1085850" lvl="1" indent="-342900">
              <a:buBlip>
                <a:blip r:embed="rId3"/>
              </a:buBlip>
              <a:defRPr/>
            </a:pPr>
            <a:r>
              <a:rPr lang="zh-CN" altLang="en-US" sz="1400" b="1" dirty="0">
                <a:solidFill>
                  <a:schemeClr val="tx1"/>
                </a:solidFill>
                <a:latin typeface="黑体" pitchFamily="49" charset="-122"/>
                <a:ea typeface="黑体" pitchFamily="49" charset="-122"/>
                <a:cs typeface="+mn-cs"/>
              </a:rPr>
              <a:t>灵活性</a:t>
            </a:r>
            <a:r>
              <a:rPr lang="zh-CN" altLang="en-US" sz="1400" b="1" dirty="0" smtClean="0">
                <a:solidFill>
                  <a:schemeClr val="tx1"/>
                </a:solidFill>
                <a:latin typeface="黑体" pitchFamily="49" charset="-122"/>
                <a:ea typeface="黑体" pitchFamily="49" charset="-122"/>
                <a:cs typeface="+mn-cs"/>
              </a:rPr>
              <a:t>：普遍缺乏“类比、联想”等学习功能</a:t>
            </a:r>
            <a:endParaRPr lang="en-US" altLang="zh-CN" sz="1400" b="1" dirty="0">
              <a:solidFill>
                <a:schemeClr val="tx1"/>
              </a:solidFill>
              <a:latin typeface="黑体" pitchFamily="49" charset="-122"/>
              <a:ea typeface="黑体" pitchFamily="49" charset="-122"/>
              <a:cs typeface="+mn-cs"/>
            </a:endParaRPr>
          </a:p>
          <a:p>
            <a:pPr marL="342900" indent="-342900">
              <a:buBlip>
                <a:blip r:embed="rId3"/>
              </a:buBlip>
              <a:defRPr/>
            </a:pPr>
            <a:endParaRPr lang="zh-CN" altLang="en-US" sz="1600" b="1" dirty="0">
              <a:solidFill>
                <a:schemeClr val="tx1"/>
              </a:solidFill>
              <a:latin typeface="黑体" pitchFamily="49" charset="-122"/>
              <a:ea typeface="黑体" pitchFamily="49" charset="-122"/>
              <a:cs typeface="+mn-cs"/>
            </a:endParaRPr>
          </a:p>
        </p:txBody>
      </p:sp>
      <p:sp>
        <p:nvSpPr>
          <p:cNvPr id="4" name="右箭头 3"/>
          <p:cNvSpPr/>
          <p:nvPr/>
        </p:nvSpPr>
        <p:spPr bwMode="auto">
          <a:xfrm>
            <a:off x="4721534" y="1340768"/>
            <a:ext cx="396044" cy="504056"/>
          </a:xfrm>
          <a:prstGeom prst="rightArrow">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6" name="右箭头 5"/>
          <p:cNvSpPr/>
          <p:nvPr/>
        </p:nvSpPr>
        <p:spPr bwMode="auto">
          <a:xfrm>
            <a:off x="4721534" y="3284984"/>
            <a:ext cx="396044" cy="504056"/>
          </a:xfrm>
          <a:prstGeom prst="rightArrow">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7" name="右箭头 6"/>
          <p:cNvSpPr/>
          <p:nvPr/>
        </p:nvSpPr>
        <p:spPr bwMode="auto">
          <a:xfrm>
            <a:off x="4752020" y="5085184"/>
            <a:ext cx="396044" cy="504056"/>
          </a:xfrm>
          <a:prstGeom prst="rightArrow">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5" name="圆角矩形 4"/>
          <p:cNvSpPr/>
          <p:nvPr/>
        </p:nvSpPr>
        <p:spPr bwMode="auto">
          <a:xfrm>
            <a:off x="5189586" y="1196752"/>
            <a:ext cx="2550766" cy="1080120"/>
          </a:xfrm>
          <a:prstGeom prst="round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smtClean="0">
                <a:ln>
                  <a:solidFill>
                    <a:schemeClr val="bg1"/>
                  </a:solidFill>
                </a:ln>
                <a:solidFill>
                  <a:schemeClr val="bg1"/>
                </a:solidFill>
                <a:latin typeface="+mn-ea"/>
              </a:rPr>
              <a:t>方向</a:t>
            </a:r>
            <a:r>
              <a:rPr lang="en-US" altLang="zh-CN" sz="2000" dirty="0" smtClean="0">
                <a:ln>
                  <a:solidFill>
                    <a:schemeClr val="bg1"/>
                  </a:solidFill>
                </a:ln>
                <a:solidFill>
                  <a:schemeClr val="bg1"/>
                </a:solidFill>
                <a:latin typeface="+mn-ea"/>
              </a:rPr>
              <a:t>1</a:t>
            </a:r>
          </a:p>
          <a:p>
            <a:pPr algn="ctr"/>
            <a:r>
              <a:rPr lang="zh-CN" altLang="en-US" sz="2000" dirty="0" smtClean="0">
                <a:ln>
                  <a:solidFill>
                    <a:schemeClr val="bg1"/>
                  </a:solidFill>
                </a:ln>
                <a:solidFill>
                  <a:schemeClr val="bg1"/>
                </a:solidFill>
                <a:latin typeface="+mn-ea"/>
              </a:rPr>
              <a:t>数据科学与计算智能</a:t>
            </a:r>
          </a:p>
        </p:txBody>
      </p:sp>
      <p:sp>
        <p:nvSpPr>
          <p:cNvPr id="9" name="圆角矩形 8"/>
          <p:cNvSpPr/>
          <p:nvPr/>
        </p:nvSpPr>
        <p:spPr bwMode="auto">
          <a:xfrm>
            <a:off x="5189586" y="3068960"/>
            <a:ext cx="2550766" cy="1080120"/>
          </a:xfrm>
          <a:prstGeom prst="round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smtClean="0">
                <a:ln>
                  <a:solidFill>
                    <a:schemeClr val="bg1"/>
                  </a:solidFill>
                </a:ln>
                <a:solidFill>
                  <a:schemeClr val="bg1"/>
                </a:solidFill>
                <a:latin typeface="+mn-ea"/>
              </a:rPr>
              <a:t>方向</a:t>
            </a:r>
            <a:r>
              <a:rPr lang="en-US" altLang="zh-CN" sz="2000" dirty="0" smtClean="0">
                <a:ln>
                  <a:solidFill>
                    <a:schemeClr val="bg1"/>
                  </a:solidFill>
                </a:ln>
                <a:solidFill>
                  <a:schemeClr val="bg1"/>
                </a:solidFill>
                <a:latin typeface="+mn-ea"/>
              </a:rPr>
              <a:t>2</a:t>
            </a:r>
          </a:p>
          <a:p>
            <a:pPr algn="ctr"/>
            <a:r>
              <a:rPr lang="zh-CN" altLang="en-US" sz="2000" dirty="0" smtClean="0">
                <a:ln>
                  <a:solidFill>
                    <a:schemeClr val="bg1"/>
                  </a:solidFill>
                </a:ln>
                <a:solidFill>
                  <a:schemeClr val="bg1"/>
                </a:solidFill>
                <a:latin typeface="+mn-ea"/>
              </a:rPr>
              <a:t>新型计算技术与系统</a:t>
            </a:r>
          </a:p>
        </p:txBody>
      </p:sp>
      <p:sp>
        <p:nvSpPr>
          <p:cNvPr id="10" name="圆角矩形 9"/>
          <p:cNvSpPr/>
          <p:nvPr/>
        </p:nvSpPr>
        <p:spPr bwMode="auto">
          <a:xfrm>
            <a:off x="5189586" y="4869160"/>
            <a:ext cx="2550766" cy="1080120"/>
          </a:xfrm>
          <a:prstGeom prst="round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smtClean="0">
                <a:ln>
                  <a:solidFill>
                    <a:schemeClr val="bg1"/>
                  </a:solidFill>
                </a:ln>
                <a:solidFill>
                  <a:schemeClr val="bg1"/>
                </a:solidFill>
                <a:latin typeface="+mn-ea"/>
              </a:rPr>
              <a:t>方向</a:t>
            </a:r>
            <a:r>
              <a:rPr lang="en-US" altLang="zh-CN" sz="2000" dirty="0" smtClean="0">
                <a:ln>
                  <a:solidFill>
                    <a:schemeClr val="bg1"/>
                  </a:solidFill>
                </a:ln>
                <a:solidFill>
                  <a:schemeClr val="bg1"/>
                </a:solidFill>
                <a:latin typeface="+mn-ea"/>
              </a:rPr>
              <a:t>3</a:t>
            </a:r>
          </a:p>
          <a:p>
            <a:pPr algn="ctr"/>
            <a:r>
              <a:rPr lang="zh-CN" altLang="en-US" sz="2000" dirty="0" smtClean="0">
                <a:ln>
                  <a:solidFill>
                    <a:schemeClr val="bg1"/>
                  </a:solidFill>
                </a:ln>
                <a:solidFill>
                  <a:schemeClr val="bg1"/>
                </a:solidFill>
                <a:latin typeface="+mn-ea"/>
              </a:rPr>
              <a:t>脑认知</a:t>
            </a:r>
            <a:r>
              <a:rPr lang="zh-CN" altLang="en-US" sz="2000" dirty="0">
                <a:ln>
                  <a:solidFill>
                    <a:schemeClr val="bg1"/>
                  </a:solidFill>
                </a:ln>
                <a:solidFill>
                  <a:schemeClr val="bg1"/>
                </a:solidFill>
                <a:latin typeface="+mn-ea"/>
              </a:rPr>
              <a:t>机理</a:t>
            </a:r>
            <a:r>
              <a:rPr lang="zh-CN" altLang="en-US" sz="2000" dirty="0" smtClean="0">
                <a:ln>
                  <a:solidFill>
                    <a:schemeClr val="bg1"/>
                  </a:solidFill>
                </a:ln>
                <a:solidFill>
                  <a:schemeClr val="bg1"/>
                </a:solidFill>
                <a:latin typeface="+mn-ea"/>
              </a:rPr>
              <a:t>与仿真</a:t>
            </a:r>
          </a:p>
        </p:txBody>
      </p:sp>
      <p:sp>
        <p:nvSpPr>
          <p:cNvPr id="8" name="下箭头 7"/>
          <p:cNvSpPr/>
          <p:nvPr/>
        </p:nvSpPr>
        <p:spPr bwMode="auto">
          <a:xfrm>
            <a:off x="6017678" y="2420888"/>
            <a:ext cx="570546" cy="576064"/>
          </a:xfrm>
          <a:prstGeom prst="downArrow">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2" name="下箭头 11"/>
          <p:cNvSpPr/>
          <p:nvPr/>
        </p:nvSpPr>
        <p:spPr bwMode="auto">
          <a:xfrm rot="10800000">
            <a:off x="6084168" y="4161957"/>
            <a:ext cx="576064" cy="576064"/>
          </a:xfrm>
          <a:prstGeom prst="downArrow">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3" name="右箭头 12"/>
          <p:cNvSpPr/>
          <p:nvPr/>
        </p:nvSpPr>
        <p:spPr bwMode="auto">
          <a:xfrm>
            <a:off x="7740352" y="3320988"/>
            <a:ext cx="504056" cy="504056"/>
          </a:xfrm>
          <a:prstGeom prst="rightArrow">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4" name="圆角矩形 13"/>
          <p:cNvSpPr/>
          <p:nvPr/>
        </p:nvSpPr>
        <p:spPr bwMode="auto">
          <a:xfrm>
            <a:off x="8172400" y="1196752"/>
            <a:ext cx="792088" cy="4752528"/>
          </a:xfrm>
          <a:prstGeom prst="round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000" dirty="0">
                <a:ln>
                  <a:solidFill>
                    <a:schemeClr val="bg1"/>
                  </a:solidFill>
                </a:ln>
                <a:solidFill>
                  <a:schemeClr val="bg1"/>
                </a:solidFill>
                <a:latin typeface="+mn-ea"/>
              </a:rPr>
              <a:t>方向</a:t>
            </a:r>
            <a:r>
              <a:rPr lang="en-US" altLang="zh-CN" sz="2000" dirty="0">
                <a:ln>
                  <a:solidFill>
                    <a:schemeClr val="bg1"/>
                  </a:solidFill>
                </a:ln>
                <a:solidFill>
                  <a:schemeClr val="bg1"/>
                </a:solidFill>
                <a:latin typeface="+mn-ea"/>
              </a:rPr>
              <a:t>4</a:t>
            </a:r>
          </a:p>
          <a:p>
            <a:pPr algn="ctr"/>
            <a:endParaRPr lang="en-US" altLang="zh-CN" sz="2000" dirty="0">
              <a:ln>
                <a:solidFill>
                  <a:schemeClr val="bg1"/>
                </a:solidFill>
              </a:ln>
              <a:solidFill>
                <a:schemeClr val="bg1"/>
              </a:solidFill>
              <a:latin typeface="+mn-ea"/>
            </a:endParaRPr>
          </a:p>
          <a:p>
            <a:pPr algn="ctr"/>
            <a:r>
              <a:rPr lang="zh-CN" altLang="en-US" sz="2000" dirty="0" smtClean="0">
                <a:ln>
                  <a:solidFill>
                    <a:schemeClr val="bg1"/>
                  </a:solidFill>
                </a:ln>
                <a:solidFill>
                  <a:schemeClr val="bg1"/>
                </a:solidFill>
                <a:latin typeface="+mn-ea"/>
              </a:rPr>
              <a:t>数据工程与</a:t>
            </a:r>
            <a:endParaRPr lang="en-US" altLang="zh-CN" sz="2000" dirty="0" smtClean="0">
              <a:ln>
                <a:solidFill>
                  <a:schemeClr val="bg1"/>
                </a:solidFill>
              </a:ln>
              <a:solidFill>
                <a:schemeClr val="bg1"/>
              </a:solidFill>
              <a:latin typeface="+mn-ea"/>
            </a:endParaRPr>
          </a:p>
          <a:p>
            <a:pPr algn="ctr"/>
            <a:r>
              <a:rPr lang="zh-CN" altLang="en-US" sz="2000" dirty="0" smtClean="0">
                <a:ln>
                  <a:solidFill>
                    <a:schemeClr val="bg1"/>
                  </a:solidFill>
                </a:ln>
                <a:solidFill>
                  <a:schemeClr val="bg1"/>
                </a:solidFill>
                <a:latin typeface="+mn-ea"/>
              </a:rPr>
              <a:t>脑机系统</a:t>
            </a:r>
            <a:endParaRPr lang="zh-CN" altLang="en-US" sz="2000" dirty="0">
              <a:ln>
                <a:solidFill>
                  <a:schemeClr val="bg1"/>
                </a:solidFill>
              </a:ln>
              <a:solidFill>
                <a:schemeClr val="bg1"/>
              </a:solidFill>
              <a:latin typeface="+mn-ea"/>
            </a:endParaRPr>
          </a:p>
        </p:txBody>
      </p:sp>
    </p:spTree>
    <p:extLst>
      <p:ext uri="{BB962C8B-B14F-4D97-AF65-F5344CB8AC3E}">
        <p14:creationId xmlns:p14="http://schemas.microsoft.com/office/powerpoint/2010/main" val="3042784749"/>
      </p:ext>
    </p:extLst>
  </p:cSld>
  <p:clrMapOvr>
    <a:masterClrMapping/>
  </p:clrMapOvr>
  <mc:AlternateContent xmlns:mc="http://schemas.openxmlformats.org/markup-compatibility/2006" xmlns:p14="http://schemas.microsoft.com/office/powerpoint/2010/main">
    <mc:Choice Requires="p14">
      <p:transition spd="slow" p14:dur="2000" advTm="37370"/>
    </mc:Choice>
    <mc:Fallback xmlns="">
      <p:transition spd="slow" advTm="3737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1301" y="4712922"/>
            <a:ext cx="3115956" cy="17339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方向</a:t>
            </a:r>
            <a:r>
              <a:rPr lang="en-US" altLang="zh-CN" dirty="0">
                <a:solidFill>
                  <a:srgbClr val="002060"/>
                </a:solidFill>
              </a:rPr>
              <a:t>1 </a:t>
            </a:r>
            <a:r>
              <a:rPr lang="zh-CN" altLang="en-US" dirty="0">
                <a:solidFill>
                  <a:srgbClr val="002060"/>
                </a:solidFill>
              </a:rPr>
              <a:t>数据科学与计算智能</a:t>
            </a:r>
          </a:p>
        </p:txBody>
      </p:sp>
      <p:sp>
        <p:nvSpPr>
          <p:cNvPr id="8" name="内容占位符 7"/>
          <p:cNvSpPr>
            <a:spLocks noGrp="1"/>
          </p:cNvSpPr>
          <p:nvPr>
            <p:ph idx="1"/>
          </p:nvPr>
        </p:nvSpPr>
        <p:spPr>
          <a:xfrm>
            <a:off x="249375" y="1609433"/>
            <a:ext cx="8716764" cy="4634351"/>
          </a:xfrm>
        </p:spPr>
        <p:txBody>
          <a:bodyPr/>
          <a:lstStyle/>
          <a:p>
            <a:endParaRPr lang="zh-CN" altLang="en-US" dirty="0"/>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12</a:t>
            </a:fld>
            <a:endParaRPr lang="en-US" altLang="zh-CN"/>
          </a:p>
        </p:txBody>
      </p:sp>
      <p:sp>
        <p:nvSpPr>
          <p:cNvPr id="12" name="TextBox 3"/>
          <p:cNvSpPr txBox="1">
            <a:spLocks noChangeArrowheads="1"/>
          </p:cNvSpPr>
          <p:nvPr/>
        </p:nvSpPr>
        <p:spPr bwMode="auto">
          <a:xfrm>
            <a:off x="3357256" y="1123045"/>
            <a:ext cx="5103176"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a:solidFill>
                  <a:schemeClr val="tx1"/>
                </a:solidFill>
                <a:ea typeface="黑体" pitchFamily="49" charset="-122"/>
              </a:rPr>
              <a:t>大</a:t>
            </a:r>
            <a:r>
              <a:rPr lang="zh-CN" altLang="en-US" sz="2000" b="1" dirty="0" smtClean="0">
                <a:solidFill>
                  <a:schemeClr val="tx1"/>
                </a:solidFill>
                <a:ea typeface="黑体" pitchFamily="49" charset="-122"/>
              </a:rPr>
              <a:t>数据计算的理论与算法</a:t>
            </a:r>
            <a:endParaRPr lang="en-US" altLang="zh-CN" sz="2000" b="1" dirty="0">
              <a:solidFill>
                <a:schemeClr val="tx1"/>
              </a:solidFill>
              <a:ea typeface="黑体" pitchFamily="49" charset="-122"/>
            </a:endParaRPr>
          </a:p>
        </p:txBody>
      </p:sp>
      <p:pic>
        <p:nvPicPr>
          <p:cNvPr id="5123"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900878" y="1572144"/>
            <a:ext cx="4821324" cy="26881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3"/>
          <p:cNvSpPr txBox="1">
            <a:spLocks noChangeArrowheads="1"/>
          </p:cNvSpPr>
          <p:nvPr/>
        </p:nvSpPr>
        <p:spPr bwMode="auto">
          <a:xfrm>
            <a:off x="323528" y="4248387"/>
            <a:ext cx="8136904"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复杂系统</a:t>
            </a:r>
            <a:r>
              <a:rPr lang="zh-CN" altLang="en-US" sz="2000" b="1" dirty="0">
                <a:solidFill>
                  <a:schemeClr val="tx1"/>
                </a:solidFill>
                <a:ea typeface="黑体" pitchFamily="49" charset="-122"/>
              </a:rPr>
              <a:t>规律与</a:t>
            </a:r>
            <a:r>
              <a:rPr lang="zh-CN" altLang="en-US" sz="2000" b="1" dirty="0" smtClean="0">
                <a:solidFill>
                  <a:schemeClr val="tx1"/>
                </a:solidFill>
                <a:ea typeface="黑体" pitchFamily="49" charset="-122"/>
              </a:rPr>
              <a:t>机理；定性</a:t>
            </a:r>
            <a:r>
              <a:rPr lang="zh-CN" altLang="en-US" sz="2000" b="1" dirty="0">
                <a:solidFill>
                  <a:schemeClr val="tx1"/>
                </a:solidFill>
                <a:ea typeface="黑体" pitchFamily="49" charset="-122"/>
              </a:rPr>
              <a:t>与定量结合的数据分析科学</a:t>
            </a:r>
            <a:endParaRPr lang="en-US" altLang="zh-CN" sz="2000" b="1" dirty="0">
              <a:solidFill>
                <a:schemeClr val="tx1"/>
              </a:solidFill>
              <a:ea typeface="黑体" pitchFamily="49" charset="-122"/>
            </a:endParaRPr>
          </a:p>
        </p:txBody>
      </p:sp>
      <p:sp>
        <p:nvSpPr>
          <p:cNvPr id="16" name="TextBox 3"/>
          <p:cNvSpPr txBox="1">
            <a:spLocks noChangeArrowheads="1"/>
          </p:cNvSpPr>
          <p:nvPr/>
        </p:nvSpPr>
        <p:spPr bwMode="auto">
          <a:xfrm>
            <a:off x="43298" y="6437216"/>
            <a:ext cx="4384686"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0" lvl="1" indent="0">
              <a:buNone/>
              <a:defRPr/>
            </a:pPr>
            <a:r>
              <a:rPr lang="zh-CN" altLang="en-US" sz="2000" b="1" dirty="0" smtClean="0">
                <a:solidFill>
                  <a:srgbClr val="FF0000"/>
                </a:solidFill>
                <a:ea typeface="黑体" pitchFamily="49" charset="-122"/>
              </a:rPr>
              <a:t>数据在发现规律，形成知识中的作用</a:t>
            </a:r>
            <a:endParaRPr lang="en-US" altLang="zh-CN" sz="2000" b="1" dirty="0">
              <a:solidFill>
                <a:srgbClr val="FF0000"/>
              </a:solidFill>
              <a:ea typeface="黑体" pitchFamily="49" charset="-122"/>
            </a:endParaRPr>
          </a:p>
        </p:txBody>
      </p:sp>
      <p:grpSp>
        <p:nvGrpSpPr>
          <p:cNvPr id="11" name="组合 10"/>
          <p:cNvGrpSpPr/>
          <p:nvPr/>
        </p:nvGrpSpPr>
        <p:grpSpPr>
          <a:xfrm>
            <a:off x="241300" y="1179489"/>
            <a:ext cx="2962548" cy="3096344"/>
            <a:chOff x="5189586" y="1196752"/>
            <a:chExt cx="4134314" cy="4752528"/>
          </a:xfrm>
        </p:grpSpPr>
        <p:sp>
          <p:nvSpPr>
            <p:cNvPr id="17" name="圆角矩形 16"/>
            <p:cNvSpPr/>
            <p:nvPr/>
          </p:nvSpPr>
          <p:spPr bwMode="auto">
            <a:xfrm>
              <a:off x="5189586" y="1196752"/>
              <a:ext cx="2550766" cy="1080120"/>
            </a:xfrm>
            <a:prstGeom prst="round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latin typeface="+mn-ea"/>
                </a:rPr>
                <a:t>方向</a:t>
              </a:r>
              <a:r>
                <a:rPr lang="en-US" altLang="zh-CN" sz="1400" dirty="0" smtClean="0">
                  <a:ln>
                    <a:solidFill>
                      <a:schemeClr val="bg1"/>
                    </a:solidFill>
                  </a:ln>
                  <a:solidFill>
                    <a:schemeClr val="bg1"/>
                  </a:solidFill>
                  <a:latin typeface="+mn-ea"/>
                </a:rPr>
                <a:t>1</a:t>
              </a:r>
            </a:p>
            <a:p>
              <a:pPr algn="ctr"/>
              <a:r>
                <a:rPr lang="zh-CN" altLang="en-US" sz="1400" dirty="0" smtClean="0">
                  <a:ln>
                    <a:solidFill>
                      <a:schemeClr val="bg1"/>
                    </a:solidFill>
                  </a:ln>
                  <a:solidFill>
                    <a:schemeClr val="bg1"/>
                  </a:solidFill>
                  <a:latin typeface="+mn-ea"/>
                </a:rPr>
                <a:t>数据科学与计算智能</a:t>
              </a:r>
            </a:p>
          </p:txBody>
        </p:sp>
        <p:sp>
          <p:nvSpPr>
            <p:cNvPr id="18" name="圆角矩形 17"/>
            <p:cNvSpPr/>
            <p:nvPr/>
          </p:nvSpPr>
          <p:spPr bwMode="auto">
            <a:xfrm>
              <a:off x="5189586" y="3068960"/>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smtClean="0">
                  <a:ln>
                    <a:solidFill>
                      <a:schemeClr val="bg1"/>
                    </a:solidFill>
                  </a:ln>
                  <a:solidFill>
                    <a:schemeClr val="bg1"/>
                  </a:solidFill>
                  <a:latin typeface="+mn-ea"/>
                </a:rPr>
                <a:t>方向</a:t>
              </a:r>
              <a:r>
                <a:rPr lang="en-US" altLang="zh-CN" sz="1200" dirty="0" smtClean="0">
                  <a:ln>
                    <a:solidFill>
                      <a:schemeClr val="bg1"/>
                    </a:solidFill>
                  </a:ln>
                  <a:solidFill>
                    <a:schemeClr val="bg1"/>
                  </a:solidFill>
                  <a:latin typeface="+mn-ea"/>
                </a:rPr>
                <a:t>2</a:t>
              </a:r>
            </a:p>
            <a:p>
              <a:pPr algn="ctr"/>
              <a:r>
                <a:rPr lang="zh-CN" altLang="en-US" sz="1200" dirty="0" smtClean="0">
                  <a:ln>
                    <a:solidFill>
                      <a:schemeClr val="bg1"/>
                    </a:solidFill>
                  </a:ln>
                  <a:solidFill>
                    <a:schemeClr val="bg1"/>
                  </a:solidFill>
                  <a:latin typeface="+mn-ea"/>
                </a:rPr>
                <a:t>新型计算技术与系统</a:t>
              </a:r>
            </a:p>
          </p:txBody>
        </p:sp>
        <p:sp>
          <p:nvSpPr>
            <p:cNvPr id="19" name="圆角矩形 18"/>
            <p:cNvSpPr/>
            <p:nvPr/>
          </p:nvSpPr>
          <p:spPr bwMode="auto">
            <a:xfrm>
              <a:off x="5189586" y="4869160"/>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3</a:t>
              </a:r>
            </a:p>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脑认知机理与仿真</a:t>
              </a:r>
            </a:p>
          </p:txBody>
        </p:sp>
        <p:sp>
          <p:nvSpPr>
            <p:cNvPr id="20" name="下箭头 19"/>
            <p:cNvSpPr/>
            <p:nvPr/>
          </p:nvSpPr>
          <p:spPr bwMode="auto">
            <a:xfrm>
              <a:off x="6017678" y="2420888"/>
              <a:ext cx="570546"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21" name="下箭头 20"/>
            <p:cNvSpPr/>
            <p:nvPr/>
          </p:nvSpPr>
          <p:spPr bwMode="auto">
            <a:xfrm rot="10800000">
              <a:off x="6084168" y="4161957"/>
              <a:ext cx="576064"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22" name="右箭头 21"/>
            <p:cNvSpPr/>
            <p:nvPr/>
          </p:nvSpPr>
          <p:spPr bwMode="auto">
            <a:xfrm>
              <a:off x="7857498" y="3320988"/>
              <a:ext cx="662490" cy="662751"/>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23" name="圆角矩形 22"/>
            <p:cNvSpPr/>
            <p:nvPr/>
          </p:nvSpPr>
          <p:spPr bwMode="auto">
            <a:xfrm>
              <a:off x="8531812" y="1196752"/>
              <a:ext cx="792088" cy="4752528"/>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endPar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4</a:t>
              </a: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
        <p:nvSpPr>
          <p:cNvPr id="24" name="TextBox 3"/>
          <p:cNvSpPr txBox="1">
            <a:spLocks noChangeArrowheads="1"/>
          </p:cNvSpPr>
          <p:nvPr/>
        </p:nvSpPr>
        <p:spPr bwMode="auto">
          <a:xfrm>
            <a:off x="3555260" y="4721661"/>
            <a:ext cx="7488832"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智能科学：探索从数据中产生知识的有效方法</a:t>
            </a:r>
            <a:endParaRPr lang="en-US" altLang="zh-CN" sz="2000" b="1" dirty="0">
              <a:solidFill>
                <a:schemeClr val="tx1"/>
              </a:solidFill>
              <a:ea typeface="黑体" pitchFamily="49" charset="-122"/>
            </a:endParaRPr>
          </a:p>
        </p:txBody>
      </p:sp>
      <p:sp>
        <p:nvSpPr>
          <p:cNvPr id="25" name="TextBox 3"/>
          <p:cNvSpPr txBox="1">
            <a:spLocks noChangeArrowheads="1"/>
          </p:cNvSpPr>
          <p:nvPr/>
        </p:nvSpPr>
        <p:spPr bwMode="auto">
          <a:xfrm>
            <a:off x="3555260" y="5103261"/>
            <a:ext cx="5488156" cy="400110"/>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知识科学：建立有效的关联知识网络</a:t>
            </a:r>
            <a:endParaRPr lang="en-US" altLang="zh-CN" sz="2000" b="1" dirty="0">
              <a:solidFill>
                <a:schemeClr val="tx1"/>
              </a:solidFill>
              <a:ea typeface="黑体" pitchFamily="49" charset="-122"/>
            </a:endParaRPr>
          </a:p>
        </p:txBody>
      </p:sp>
      <p:sp>
        <p:nvSpPr>
          <p:cNvPr id="26" name="TextBox 41"/>
          <p:cNvSpPr txBox="1"/>
          <p:nvPr/>
        </p:nvSpPr>
        <p:spPr>
          <a:xfrm>
            <a:off x="3555260" y="5531028"/>
            <a:ext cx="9163471" cy="1015663"/>
          </a:xfrm>
          <a:prstGeom prst="rect">
            <a:avLst/>
          </a:prstGeom>
          <a:solidFill>
            <a:schemeClr val="bg1"/>
          </a:solidFill>
        </p:spPr>
        <p:txBody>
          <a:bodyPr wrap="square" rtlCol="0">
            <a:spAutoFit/>
          </a:bodyPr>
          <a:lstStyle/>
          <a:p>
            <a:pPr>
              <a:buClr>
                <a:srgbClr val="FF0000"/>
              </a:buClr>
              <a:buFont typeface="Wingdings" pitchFamily="2" charset="2"/>
              <a:buChar char="p"/>
            </a:pPr>
            <a:r>
              <a:rPr lang="zh-CN" altLang="en-US" sz="2000" dirty="0" smtClean="0">
                <a:latin typeface="+mn-lt"/>
                <a:ea typeface="+mn-ea"/>
              </a:rPr>
              <a:t>重点解决大数据中的数据、智能和知识科学问题</a:t>
            </a:r>
            <a:endParaRPr lang="en-US" altLang="zh-CN" sz="2000" dirty="0" smtClean="0">
              <a:latin typeface="+mn-lt"/>
              <a:ea typeface="+mn-ea"/>
            </a:endParaRPr>
          </a:p>
          <a:p>
            <a:pPr>
              <a:buClr>
                <a:srgbClr val="FF0000"/>
              </a:buClr>
              <a:buFont typeface="Wingdings" pitchFamily="2" charset="2"/>
              <a:buChar char="p"/>
            </a:pPr>
            <a:r>
              <a:rPr lang="zh-CN" altLang="en-US" sz="2000" dirty="0" smtClean="0">
                <a:latin typeface="+mn-lt"/>
                <a:ea typeface="+mn-ea"/>
              </a:rPr>
              <a:t>实现无序数据到知识关联的自动转换，建立跨域</a:t>
            </a:r>
            <a:endParaRPr lang="en-US" altLang="zh-CN" sz="2000" dirty="0" smtClean="0">
              <a:latin typeface="+mn-lt"/>
              <a:ea typeface="+mn-ea"/>
            </a:endParaRPr>
          </a:p>
          <a:p>
            <a:pPr>
              <a:buClr>
                <a:srgbClr val="FF0000"/>
              </a:buClr>
            </a:pPr>
            <a:r>
              <a:rPr lang="zh-CN" altLang="en-US" sz="2000" dirty="0" smtClean="0">
                <a:latin typeface="+mn-lt"/>
                <a:ea typeface="+mn-ea"/>
              </a:rPr>
              <a:t>关联和自主生长的知识</a:t>
            </a:r>
            <a:r>
              <a:rPr lang="zh-CN" altLang="en-US" sz="2000" dirty="0"/>
              <a:t>体系</a:t>
            </a:r>
            <a:r>
              <a:rPr lang="zh-CN" altLang="en-US" sz="2000" dirty="0" smtClean="0">
                <a:latin typeface="+mn-lt"/>
                <a:ea typeface="+mn-ea"/>
              </a:rPr>
              <a:t>。</a:t>
            </a:r>
            <a:endParaRPr lang="en-US" altLang="zh-CN" sz="2000" dirty="0" smtClean="0">
              <a:latin typeface="+mn-lt"/>
              <a:ea typeface="+mn-ea"/>
            </a:endParaRPr>
          </a:p>
        </p:txBody>
      </p:sp>
    </p:spTree>
    <p:extLst>
      <p:ext uri="{BB962C8B-B14F-4D97-AF65-F5344CB8AC3E}">
        <p14:creationId xmlns:p14="http://schemas.microsoft.com/office/powerpoint/2010/main" val="4150938685"/>
      </p:ext>
    </p:extLst>
  </p:cSld>
  <p:clrMapOvr>
    <a:masterClrMapping/>
  </p:clrMapOvr>
  <mc:AlternateContent xmlns:mc="http://schemas.openxmlformats.org/markup-compatibility/2006" xmlns:p14="http://schemas.microsoft.com/office/powerpoint/2010/main">
    <mc:Choice Requires="p14">
      <p:transition spd="slow" p14:dur="2000" advTm="31611"/>
    </mc:Choice>
    <mc:Fallback xmlns="">
      <p:transition spd="slow" advTm="31611"/>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847677" y="4807781"/>
            <a:ext cx="1265658" cy="1426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0"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13196" y="4807781"/>
            <a:ext cx="187642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94436" y="5027968"/>
            <a:ext cx="520661" cy="402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方向</a:t>
            </a:r>
            <a:r>
              <a:rPr lang="en-US" altLang="zh-CN" dirty="0">
                <a:solidFill>
                  <a:srgbClr val="002060"/>
                </a:solidFill>
              </a:rPr>
              <a:t>2 </a:t>
            </a:r>
            <a:r>
              <a:rPr lang="zh-CN" altLang="en-US" dirty="0">
                <a:solidFill>
                  <a:srgbClr val="002060"/>
                </a:solidFill>
              </a:rPr>
              <a:t>新型计算技术与系统</a:t>
            </a:r>
          </a:p>
        </p:txBody>
      </p:sp>
      <p:sp>
        <p:nvSpPr>
          <p:cNvPr id="8" name="内容占位符 7"/>
          <p:cNvSpPr>
            <a:spLocks noGrp="1"/>
          </p:cNvSpPr>
          <p:nvPr>
            <p:ph idx="1"/>
          </p:nvPr>
        </p:nvSpPr>
        <p:spPr>
          <a:xfrm>
            <a:off x="249375" y="1536267"/>
            <a:ext cx="8716764" cy="4634351"/>
          </a:xfrm>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13</a:t>
            </a:fld>
            <a:endParaRPr lang="en-US" altLang="zh-CN"/>
          </a:p>
        </p:txBody>
      </p:sp>
      <p:sp>
        <p:nvSpPr>
          <p:cNvPr id="11" name="TextBox 3"/>
          <p:cNvSpPr txBox="1">
            <a:spLocks noChangeArrowheads="1"/>
          </p:cNvSpPr>
          <p:nvPr/>
        </p:nvSpPr>
        <p:spPr bwMode="auto">
          <a:xfrm>
            <a:off x="3563888" y="3718227"/>
            <a:ext cx="5400600" cy="1286506"/>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5"/>
              </a:buBlip>
              <a:defRPr/>
            </a:pPr>
            <a:r>
              <a:rPr lang="zh-CN" altLang="en-US" sz="2000" b="1" dirty="0" smtClean="0">
                <a:solidFill>
                  <a:schemeClr val="tx1"/>
                </a:solidFill>
                <a:ea typeface="黑体" pitchFamily="49" charset="-122"/>
              </a:rPr>
              <a:t>低功耗自旋类脑计算器件及系统</a:t>
            </a:r>
            <a:endParaRPr lang="en-US" altLang="zh-CN" sz="20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基于自旋电子的新型存储方法与类脑芯片</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a:solidFill>
                  <a:schemeClr val="tx1"/>
                </a:solidFill>
                <a:ea typeface="黑体" pitchFamily="49" charset="-122"/>
              </a:rPr>
              <a:t>类</a:t>
            </a:r>
            <a:r>
              <a:rPr lang="zh-CN" altLang="en-US" sz="1600" b="1" dirty="0" smtClean="0">
                <a:solidFill>
                  <a:schemeClr val="tx1"/>
                </a:solidFill>
                <a:ea typeface="黑体" pitchFamily="49" charset="-122"/>
              </a:rPr>
              <a:t>脑计算机的系统软件与编程方法</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类脑与传统</a:t>
            </a:r>
            <a:r>
              <a:rPr lang="en-US" altLang="zh-CN" sz="1600" b="1" dirty="0" smtClean="0">
                <a:solidFill>
                  <a:schemeClr val="tx1"/>
                </a:solidFill>
                <a:ea typeface="黑体" pitchFamily="49" charset="-122"/>
              </a:rPr>
              <a:t>IT</a:t>
            </a:r>
            <a:r>
              <a:rPr lang="zh-CN" altLang="en-US" sz="1600" b="1" dirty="0" smtClean="0">
                <a:solidFill>
                  <a:schemeClr val="tx1"/>
                </a:solidFill>
                <a:ea typeface="黑体" pitchFamily="49" charset="-122"/>
              </a:rPr>
              <a:t>混合结构的计算体系结构</a:t>
            </a:r>
            <a:endParaRPr lang="en-US" altLang="zh-CN" sz="1600" b="1" dirty="0">
              <a:solidFill>
                <a:schemeClr val="tx1"/>
              </a:solidFill>
              <a:ea typeface="黑体" pitchFamily="49" charset="-122"/>
            </a:endParaRPr>
          </a:p>
        </p:txBody>
      </p:sp>
      <p:sp>
        <p:nvSpPr>
          <p:cNvPr id="12" name="TextBox 3"/>
          <p:cNvSpPr txBox="1">
            <a:spLocks noChangeArrowheads="1"/>
          </p:cNvSpPr>
          <p:nvPr/>
        </p:nvSpPr>
        <p:spPr bwMode="auto">
          <a:xfrm>
            <a:off x="3563888" y="1121887"/>
            <a:ext cx="3600400" cy="991041"/>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5"/>
              </a:buBlip>
              <a:defRPr/>
            </a:pPr>
            <a:r>
              <a:rPr lang="zh-CN" altLang="en-US" sz="2000" b="1" dirty="0" smtClean="0">
                <a:solidFill>
                  <a:schemeClr val="tx1"/>
                </a:solidFill>
                <a:ea typeface="黑体" pitchFamily="49" charset="-122"/>
              </a:rPr>
              <a:t>人机协作的新型计算模式</a:t>
            </a:r>
            <a:endParaRPr lang="en-US" altLang="zh-CN" sz="2000" b="1" dirty="0" smtClean="0">
              <a:solidFill>
                <a:schemeClr val="tx1"/>
              </a:solidFill>
              <a:ea typeface="黑体" pitchFamily="49" charset="-122"/>
            </a:endParaRPr>
          </a:p>
          <a:p>
            <a:pPr marL="742950" lvl="2" indent="-342900">
              <a:buBlip>
                <a:blip r:embed="rId5"/>
              </a:buBlip>
              <a:defRPr/>
            </a:pPr>
            <a:r>
              <a:rPr lang="zh-CN" altLang="en-US" sz="1600" b="1" dirty="0">
                <a:solidFill>
                  <a:schemeClr val="tx1"/>
                </a:solidFill>
                <a:ea typeface="黑体" pitchFamily="49" charset="-122"/>
              </a:rPr>
              <a:t>众</a:t>
            </a:r>
            <a:r>
              <a:rPr lang="zh-CN" altLang="en-US" sz="1600" b="1" dirty="0" smtClean="0">
                <a:solidFill>
                  <a:schemeClr val="tx1"/>
                </a:solidFill>
                <a:ea typeface="黑体" pitchFamily="49" charset="-122"/>
              </a:rPr>
              <a:t>包、群体智慧、人机协作</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高效的人机系统及算法</a:t>
            </a:r>
            <a:endParaRPr lang="en-US" altLang="zh-CN" sz="1600" b="1" dirty="0">
              <a:solidFill>
                <a:schemeClr val="tx1"/>
              </a:solidFill>
              <a:ea typeface="黑体" pitchFamily="49" charset="-122"/>
            </a:endParaRPr>
          </a:p>
        </p:txBody>
      </p:sp>
      <p:pic>
        <p:nvPicPr>
          <p:cNvPr id="13" name="Picture 6"/>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70470" y="5067468"/>
            <a:ext cx="2065145" cy="1084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7"/>
          <p:cNvSpPr txBox="1">
            <a:spLocks noChangeArrowheads="1"/>
          </p:cNvSpPr>
          <p:nvPr/>
        </p:nvSpPr>
        <p:spPr bwMode="auto">
          <a:xfrm>
            <a:off x="268560" y="6151751"/>
            <a:ext cx="21540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a:t>自旋</a:t>
            </a:r>
            <a:r>
              <a:rPr kumimoji="0" lang="zh-CN" altLang="en-US" sz="1600" b="1" dirty="0" smtClean="0"/>
              <a:t>非易失存储器</a:t>
            </a:r>
            <a:endParaRPr kumimoji="0" lang="en-US" altLang="zh-CN" sz="1600" b="1" dirty="0" smtClean="0"/>
          </a:p>
          <a:p>
            <a:pPr algn="ctr"/>
            <a:r>
              <a:rPr kumimoji="0" lang="zh-CN" altLang="en-US" sz="1600" b="1" dirty="0" smtClean="0"/>
              <a:t>与神经网络</a:t>
            </a:r>
            <a:r>
              <a:rPr kumimoji="0" lang="zh-CN" altLang="en-US" sz="1600" b="1" dirty="0"/>
              <a:t>电路</a:t>
            </a:r>
          </a:p>
        </p:txBody>
      </p:sp>
      <p:sp>
        <p:nvSpPr>
          <p:cNvPr id="16" name="TextBox 17"/>
          <p:cNvSpPr txBox="1">
            <a:spLocks noChangeArrowheads="1"/>
          </p:cNvSpPr>
          <p:nvPr/>
        </p:nvSpPr>
        <p:spPr bwMode="auto">
          <a:xfrm>
            <a:off x="2766639" y="6143960"/>
            <a:ext cx="1577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smtClean="0"/>
              <a:t>存算联动的</a:t>
            </a:r>
            <a:endParaRPr kumimoji="0" lang="en-US" altLang="zh-CN" sz="1600" b="1" dirty="0" smtClean="0"/>
          </a:p>
          <a:p>
            <a:pPr algn="ctr"/>
            <a:r>
              <a:rPr kumimoji="0" lang="zh-CN" altLang="en-US" sz="1600" b="1" dirty="0" smtClean="0"/>
              <a:t>自旋逻辑器件</a:t>
            </a:r>
            <a:endParaRPr kumimoji="0" lang="zh-CN" altLang="en-US" sz="1600" b="1" dirty="0"/>
          </a:p>
        </p:txBody>
      </p:sp>
      <p:sp>
        <p:nvSpPr>
          <p:cNvPr id="17" name="右箭头 16"/>
          <p:cNvSpPr/>
          <p:nvPr/>
        </p:nvSpPr>
        <p:spPr bwMode="auto">
          <a:xfrm>
            <a:off x="2422587" y="5484982"/>
            <a:ext cx="344052" cy="298938"/>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8" name="右箭头 17"/>
          <p:cNvSpPr/>
          <p:nvPr/>
        </p:nvSpPr>
        <p:spPr bwMode="auto">
          <a:xfrm>
            <a:off x="4172576" y="5507697"/>
            <a:ext cx="344052" cy="298938"/>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19" name="TextBox 17"/>
          <p:cNvSpPr txBox="1">
            <a:spLocks noChangeArrowheads="1"/>
          </p:cNvSpPr>
          <p:nvPr/>
        </p:nvSpPr>
        <p:spPr bwMode="auto">
          <a:xfrm>
            <a:off x="4506205" y="6143960"/>
            <a:ext cx="1577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smtClean="0"/>
              <a:t>新型类脑计算系统</a:t>
            </a:r>
            <a:endParaRPr kumimoji="0" lang="zh-CN" altLang="en-US" sz="1600" b="1" dirty="0"/>
          </a:p>
        </p:txBody>
      </p:sp>
      <p:sp>
        <p:nvSpPr>
          <p:cNvPr id="20" name="右箭头 19"/>
          <p:cNvSpPr/>
          <p:nvPr/>
        </p:nvSpPr>
        <p:spPr bwMode="auto">
          <a:xfrm>
            <a:off x="6260808" y="5495888"/>
            <a:ext cx="344052" cy="298938"/>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n-ea"/>
            </a:endParaRPr>
          </a:p>
        </p:txBody>
      </p:sp>
      <p:sp>
        <p:nvSpPr>
          <p:cNvPr id="21" name="TextBox 17"/>
          <p:cNvSpPr txBox="1">
            <a:spLocks noChangeArrowheads="1"/>
          </p:cNvSpPr>
          <p:nvPr/>
        </p:nvSpPr>
        <p:spPr bwMode="auto">
          <a:xfrm>
            <a:off x="6594437" y="6132151"/>
            <a:ext cx="15779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Calibri" pitchFamily="34" charset="0"/>
                <a:ea typeface="宋体" charset="-122"/>
              </a:defRPr>
            </a:lvl1pPr>
            <a:lvl2pPr marL="742950" indent="-285750">
              <a:defRPr kumimoji="1" sz="2400">
                <a:solidFill>
                  <a:schemeClr val="tx1"/>
                </a:solidFill>
                <a:latin typeface="Calibri" pitchFamily="34" charset="0"/>
                <a:ea typeface="宋体" charset="-122"/>
              </a:defRPr>
            </a:lvl2pPr>
            <a:lvl3pPr marL="1143000" indent="-228600">
              <a:defRPr kumimoji="1" sz="2400">
                <a:solidFill>
                  <a:schemeClr val="tx1"/>
                </a:solidFill>
                <a:latin typeface="Calibri" pitchFamily="34" charset="0"/>
                <a:ea typeface="宋体" charset="-122"/>
              </a:defRPr>
            </a:lvl3pPr>
            <a:lvl4pPr marL="1600200" indent="-228600">
              <a:defRPr kumimoji="1" sz="2400">
                <a:solidFill>
                  <a:schemeClr val="tx1"/>
                </a:solidFill>
                <a:latin typeface="Calibri" pitchFamily="34" charset="0"/>
                <a:ea typeface="宋体" charset="-122"/>
              </a:defRPr>
            </a:lvl4pPr>
            <a:lvl5pPr marL="2057400" indent="-228600">
              <a:defRPr kumimoji="1" sz="2400">
                <a:solidFill>
                  <a:schemeClr val="tx1"/>
                </a:solidFill>
                <a:latin typeface="Calibri" pitchFamily="34" charset="0"/>
                <a:ea typeface="宋体"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charset="-122"/>
              </a:defRPr>
            </a:lvl9pPr>
          </a:lstStyle>
          <a:p>
            <a:pPr algn="ctr"/>
            <a:r>
              <a:rPr kumimoji="0" lang="zh-CN" altLang="en-US" sz="1600" b="1" dirty="0" smtClean="0"/>
              <a:t>混合结构的</a:t>
            </a:r>
            <a:r>
              <a:rPr kumimoji="0" lang="en-US" altLang="zh-CN" sz="1600" b="1" dirty="0" smtClean="0"/>
              <a:t/>
            </a:r>
            <a:br>
              <a:rPr kumimoji="0" lang="en-US" altLang="zh-CN" sz="1600" b="1" dirty="0" smtClean="0"/>
            </a:br>
            <a:r>
              <a:rPr kumimoji="0" lang="zh-CN" altLang="en-US" sz="1600" b="1" dirty="0" smtClean="0"/>
              <a:t>计算体系结构</a:t>
            </a:r>
            <a:endParaRPr kumimoji="0" lang="zh-CN" altLang="en-US" sz="1600" b="1" dirty="0"/>
          </a:p>
        </p:txBody>
      </p:sp>
      <p:pic>
        <p:nvPicPr>
          <p:cNvPr id="7171" name="Picture 3"/>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631450" y="5080517"/>
            <a:ext cx="1465276" cy="11322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457253" y="5111208"/>
            <a:ext cx="520661" cy="4023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3"/>
          <p:cNvSpPr txBox="1">
            <a:spLocks noChangeArrowheads="1"/>
          </p:cNvSpPr>
          <p:nvPr/>
        </p:nvSpPr>
        <p:spPr bwMode="auto">
          <a:xfrm>
            <a:off x="3563888" y="2310005"/>
            <a:ext cx="5400600" cy="1286506"/>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5"/>
              </a:buBlip>
              <a:defRPr/>
            </a:pPr>
            <a:r>
              <a:rPr lang="zh-CN" altLang="en-US" sz="2000" b="1" dirty="0" smtClean="0">
                <a:solidFill>
                  <a:schemeClr val="tx1"/>
                </a:solidFill>
                <a:ea typeface="黑体" pitchFamily="49" charset="-122"/>
              </a:rPr>
              <a:t>存算联动的大规模分布式实时计算</a:t>
            </a:r>
            <a:endParaRPr lang="en-US" altLang="zh-CN" sz="20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大规模资源的管理</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实时数据的处理</a:t>
            </a:r>
            <a:endParaRPr lang="en-US" altLang="zh-CN" sz="1600" b="1" dirty="0" smtClean="0">
              <a:solidFill>
                <a:schemeClr val="tx1"/>
              </a:solidFill>
              <a:ea typeface="黑体" pitchFamily="49" charset="-122"/>
            </a:endParaRPr>
          </a:p>
          <a:p>
            <a:pPr marL="742950" lvl="2" indent="-342900">
              <a:buBlip>
                <a:blip r:embed="rId5"/>
              </a:buBlip>
              <a:defRPr/>
            </a:pPr>
            <a:r>
              <a:rPr lang="zh-CN" altLang="en-US" sz="1600" b="1" dirty="0" smtClean="0">
                <a:solidFill>
                  <a:schemeClr val="tx1"/>
                </a:solidFill>
                <a:ea typeface="黑体" pitchFamily="49" charset="-122"/>
              </a:rPr>
              <a:t>深度优化的高效图计算系统</a:t>
            </a:r>
            <a:endParaRPr lang="en-US" altLang="zh-CN" sz="1600" b="1" dirty="0">
              <a:solidFill>
                <a:schemeClr val="tx1"/>
              </a:solidFill>
              <a:ea typeface="黑体" pitchFamily="49" charset="-122"/>
            </a:endParaRPr>
          </a:p>
        </p:txBody>
      </p:sp>
      <p:grpSp>
        <p:nvGrpSpPr>
          <p:cNvPr id="36" name="组合 35"/>
          <p:cNvGrpSpPr/>
          <p:nvPr/>
        </p:nvGrpSpPr>
        <p:grpSpPr>
          <a:xfrm>
            <a:off x="241300" y="1179489"/>
            <a:ext cx="2962548" cy="3096344"/>
            <a:chOff x="5189586" y="1196752"/>
            <a:chExt cx="4134314" cy="4752528"/>
          </a:xfrm>
        </p:grpSpPr>
        <p:sp>
          <p:nvSpPr>
            <p:cNvPr id="37" name="圆角矩形 36"/>
            <p:cNvSpPr/>
            <p:nvPr/>
          </p:nvSpPr>
          <p:spPr bwMode="auto">
            <a:xfrm>
              <a:off x="5189586" y="1196752"/>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a:ln>
                    <a:solidFill>
                      <a:schemeClr val="bg1"/>
                    </a:solidFill>
                  </a:ln>
                  <a:solidFill>
                    <a:schemeClr val="bg1"/>
                  </a:solidFill>
                  <a:latin typeface="+mn-ea"/>
                </a:rPr>
                <a:t>方向</a:t>
              </a:r>
              <a:r>
                <a:rPr lang="en-US" altLang="zh-CN" sz="1200" dirty="0">
                  <a:ln>
                    <a:solidFill>
                      <a:schemeClr val="bg1"/>
                    </a:solidFill>
                  </a:ln>
                  <a:solidFill>
                    <a:schemeClr val="bg1"/>
                  </a:solidFill>
                  <a:latin typeface="+mn-ea"/>
                </a:rPr>
                <a:t>1</a:t>
              </a:r>
            </a:p>
            <a:p>
              <a:pPr algn="ctr"/>
              <a:r>
                <a:rPr lang="zh-CN" altLang="en-US" sz="1200" dirty="0">
                  <a:ln>
                    <a:solidFill>
                      <a:schemeClr val="bg1"/>
                    </a:solidFill>
                  </a:ln>
                  <a:solidFill>
                    <a:schemeClr val="bg1"/>
                  </a:solidFill>
                  <a:latin typeface="+mn-ea"/>
                </a:rPr>
                <a:t>数据科学与计算智能</a:t>
              </a:r>
            </a:p>
          </p:txBody>
        </p:sp>
        <p:sp>
          <p:nvSpPr>
            <p:cNvPr id="38" name="圆角矩形 37"/>
            <p:cNvSpPr/>
            <p:nvPr/>
          </p:nvSpPr>
          <p:spPr bwMode="auto">
            <a:xfrm>
              <a:off x="5189586" y="3068960"/>
              <a:ext cx="2550766" cy="1080120"/>
            </a:xfrm>
            <a:prstGeom prst="roundRect">
              <a:avLst/>
            </a:prstGeom>
            <a:solidFill>
              <a:srgbClr val="FF0000"/>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smtClean="0">
                  <a:ln>
                    <a:solidFill>
                      <a:schemeClr val="bg1"/>
                    </a:solidFill>
                  </a:ln>
                  <a:solidFill>
                    <a:schemeClr val="bg1"/>
                  </a:solidFill>
                  <a:latin typeface="+mn-ea"/>
                </a:rPr>
                <a:t>方向</a:t>
              </a:r>
              <a:r>
                <a:rPr lang="en-US" altLang="zh-CN" sz="1200" dirty="0" smtClean="0">
                  <a:ln>
                    <a:solidFill>
                      <a:schemeClr val="bg1"/>
                    </a:solidFill>
                  </a:ln>
                  <a:solidFill>
                    <a:schemeClr val="bg1"/>
                  </a:solidFill>
                  <a:latin typeface="+mn-ea"/>
                </a:rPr>
                <a:t>2</a:t>
              </a:r>
            </a:p>
            <a:p>
              <a:pPr algn="ctr"/>
              <a:r>
                <a:rPr lang="zh-CN" altLang="en-US" sz="1200" dirty="0" smtClean="0">
                  <a:ln>
                    <a:solidFill>
                      <a:schemeClr val="bg1"/>
                    </a:solidFill>
                  </a:ln>
                  <a:solidFill>
                    <a:schemeClr val="bg1"/>
                  </a:solidFill>
                  <a:latin typeface="+mn-ea"/>
                </a:rPr>
                <a:t>新型计算技术与系统</a:t>
              </a:r>
            </a:p>
          </p:txBody>
        </p:sp>
        <p:sp>
          <p:nvSpPr>
            <p:cNvPr id="39" name="圆角矩形 38"/>
            <p:cNvSpPr/>
            <p:nvPr/>
          </p:nvSpPr>
          <p:spPr bwMode="auto">
            <a:xfrm>
              <a:off x="5189586" y="4869160"/>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3</a:t>
              </a:r>
            </a:p>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脑认知机理与仿真</a:t>
              </a:r>
            </a:p>
          </p:txBody>
        </p:sp>
        <p:sp>
          <p:nvSpPr>
            <p:cNvPr id="40" name="下箭头 39"/>
            <p:cNvSpPr/>
            <p:nvPr/>
          </p:nvSpPr>
          <p:spPr bwMode="auto">
            <a:xfrm>
              <a:off x="6017678" y="2420888"/>
              <a:ext cx="570546"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41" name="下箭头 40"/>
            <p:cNvSpPr/>
            <p:nvPr/>
          </p:nvSpPr>
          <p:spPr bwMode="auto">
            <a:xfrm rot="10800000">
              <a:off x="6084168" y="4161957"/>
              <a:ext cx="576064"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42" name="右箭头 41"/>
            <p:cNvSpPr/>
            <p:nvPr/>
          </p:nvSpPr>
          <p:spPr bwMode="auto">
            <a:xfrm>
              <a:off x="7857498" y="3320988"/>
              <a:ext cx="662490" cy="662751"/>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43" name="圆角矩形 42"/>
            <p:cNvSpPr/>
            <p:nvPr/>
          </p:nvSpPr>
          <p:spPr bwMode="auto">
            <a:xfrm>
              <a:off x="8531812" y="1196752"/>
              <a:ext cx="792088" cy="4752528"/>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endPar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4</a:t>
              </a: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p14="http://schemas.microsoft.com/office/powerpoint/2010/main" val="2926732336"/>
      </p:ext>
    </p:extLst>
  </p:cSld>
  <p:clrMapOvr>
    <a:masterClrMapping/>
  </p:clrMapOvr>
  <mc:AlternateContent xmlns:mc="http://schemas.openxmlformats.org/markup-compatibility/2006" xmlns:p14="http://schemas.microsoft.com/office/powerpoint/2010/main">
    <mc:Choice Requires="p14">
      <p:transition spd="slow" p14:dur="2000" advTm="41834"/>
    </mc:Choice>
    <mc:Fallback xmlns="">
      <p:transition spd="slow" advTm="41834"/>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47496" y="2466957"/>
            <a:ext cx="1796504" cy="1321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方向</a:t>
            </a:r>
            <a:r>
              <a:rPr lang="en-US" altLang="zh-CN" dirty="0">
                <a:solidFill>
                  <a:srgbClr val="002060"/>
                </a:solidFill>
              </a:rPr>
              <a:t>3 </a:t>
            </a:r>
            <a:r>
              <a:rPr lang="zh-CN" altLang="en-US" dirty="0">
                <a:solidFill>
                  <a:srgbClr val="002060"/>
                </a:solidFill>
              </a:rPr>
              <a:t>脑认知原理与仿真</a:t>
            </a:r>
          </a:p>
        </p:txBody>
      </p:sp>
      <p:sp>
        <p:nvSpPr>
          <p:cNvPr id="8" name="内容占位符 7"/>
          <p:cNvSpPr>
            <a:spLocks noGrp="1"/>
          </p:cNvSpPr>
          <p:nvPr>
            <p:ph idx="1"/>
          </p:nvPr>
        </p:nvSpPr>
        <p:spPr>
          <a:xfrm>
            <a:off x="249375" y="1385246"/>
            <a:ext cx="8716764" cy="4634351"/>
          </a:xfrm>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14</a:t>
            </a:fld>
            <a:endParaRPr lang="en-US" altLang="zh-CN"/>
          </a:p>
        </p:txBody>
      </p:sp>
      <p:sp>
        <p:nvSpPr>
          <p:cNvPr id="11" name="TextBox 3"/>
          <p:cNvSpPr txBox="1">
            <a:spLocks noChangeArrowheads="1"/>
          </p:cNvSpPr>
          <p:nvPr/>
        </p:nvSpPr>
        <p:spPr bwMode="auto">
          <a:xfrm>
            <a:off x="3563888" y="3301756"/>
            <a:ext cx="5400600" cy="1286506"/>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数据驱动的脑高层认知功能模拟</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多模态信息处理与抽象</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学习与推理等思维方式</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与大规模知识关联与管理的交叉融合</a:t>
            </a:r>
            <a:endParaRPr lang="en-US" altLang="zh-CN" sz="1600" b="1" dirty="0">
              <a:solidFill>
                <a:schemeClr val="tx1"/>
              </a:solidFill>
              <a:ea typeface="黑体" pitchFamily="49" charset="-122"/>
            </a:endParaRPr>
          </a:p>
        </p:txBody>
      </p:sp>
      <p:sp>
        <p:nvSpPr>
          <p:cNvPr id="12" name="TextBox 3"/>
          <p:cNvSpPr txBox="1">
            <a:spLocks noChangeArrowheads="1"/>
          </p:cNvSpPr>
          <p:nvPr/>
        </p:nvSpPr>
        <p:spPr bwMode="auto">
          <a:xfrm>
            <a:off x="3560122" y="1157288"/>
            <a:ext cx="3600400" cy="991041"/>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多尺度的脑解析</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建立脑神经大数据分析平台</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脑微结构的重建与可视化</a:t>
            </a:r>
            <a:endParaRPr lang="en-US" altLang="zh-CN" sz="1600" b="1" dirty="0">
              <a:solidFill>
                <a:schemeClr val="tx1"/>
              </a:solidFill>
              <a:ea typeface="黑体" pitchFamily="49" charset="-122"/>
            </a:endParaRPr>
          </a:p>
        </p:txBody>
      </p:sp>
      <p:sp>
        <p:nvSpPr>
          <p:cNvPr id="13" name="TextBox 3"/>
          <p:cNvSpPr txBox="1">
            <a:spLocks noChangeArrowheads="1"/>
          </p:cNvSpPr>
          <p:nvPr/>
        </p:nvSpPr>
        <p:spPr bwMode="auto">
          <a:xfrm>
            <a:off x="3547480" y="2252506"/>
            <a:ext cx="3456384" cy="991041"/>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zh-CN" altLang="en-US" sz="2000" b="1" dirty="0" smtClean="0">
                <a:solidFill>
                  <a:schemeClr val="tx1"/>
                </a:solidFill>
                <a:ea typeface="黑体" pitchFamily="49" charset="-122"/>
              </a:rPr>
              <a:t>脑与感觉器官功能仿真</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视觉系统的抽象模型</a:t>
            </a:r>
            <a:endParaRPr lang="en-US" altLang="zh-CN" sz="1600" b="1" dirty="0" smtClean="0">
              <a:solidFill>
                <a:schemeClr val="tx1"/>
              </a:solidFill>
              <a:ea typeface="黑体" pitchFamily="49" charset="-122"/>
            </a:endParaRPr>
          </a:p>
          <a:p>
            <a:pPr marL="742950" lvl="2" indent="-342900">
              <a:buBlip>
                <a:blip r:embed="rId3"/>
              </a:buBlip>
              <a:defRPr/>
            </a:pPr>
            <a:r>
              <a:rPr lang="zh-CN" altLang="en-US" sz="1600" b="1" dirty="0" smtClean="0">
                <a:solidFill>
                  <a:schemeClr val="tx1"/>
                </a:solidFill>
                <a:ea typeface="黑体" pitchFamily="49" charset="-122"/>
              </a:rPr>
              <a:t>与媒体理解的交叉融合</a:t>
            </a:r>
            <a:endParaRPr lang="en-US" altLang="zh-CN" sz="1600" b="1" dirty="0">
              <a:solidFill>
                <a:schemeClr val="tx1"/>
              </a:solidFill>
              <a:ea typeface="黑体" pitchFamily="49" charset="-122"/>
            </a:endParaRPr>
          </a:p>
        </p:txBody>
      </p:sp>
      <p:pic>
        <p:nvPicPr>
          <p:cNvPr id="8194"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7636261" y="1116959"/>
            <a:ext cx="1319043" cy="1339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6" name="Picture 4"/>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95536" y="4561628"/>
            <a:ext cx="8104187" cy="22919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5" name="组合 24"/>
          <p:cNvGrpSpPr/>
          <p:nvPr/>
        </p:nvGrpSpPr>
        <p:grpSpPr>
          <a:xfrm>
            <a:off x="241300" y="1179489"/>
            <a:ext cx="2962548" cy="3096344"/>
            <a:chOff x="5189586" y="1196752"/>
            <a:chExt cx="4134314" cy="4752528"/>
          </a:xfrm>
        </p:grpSpPr>
        <p:sp>
          <p:nvSpPr>
            <p:cNvPr id="26" name="圆角矩形 25"/>
            <p:cNvSpPr/>
            <p:nvPr/>
          </p:nvSpPr>
          <p:spPr bwMode="auto">
            <a:xfrm>
              <a:off x="5189586" y="1196752"/>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a:ln>
                    <a:solidFill>
                      <a:schemeClr val="bg1"/>
                    </a:solidFill>
                  </a:ln>
                  <a:solidFill>
                    <a:schemeClr val="bg1"/>
                  </a:solidFill>
                  <a:latin typeface="+mn-ea"/>
                </a:rPr>
                <a:t>方向</a:t>
              </a:r>
              <a:r>
                <a:rPr lang="en-US" altLang="zh-CN" sz="1200" dirty="0">
                  <a:ln>
                    <a:solidFill>
                      <a:schemeClr val="bg1"/>
                    </a:solidFill>
                  </a:ln>
                  <a:solidFill>
                    <a:schemeClr val="bg1"/>
                  </a:solidFill>
                  <a:latin typeface="+mn-ea"/>
                </a:rPr>
                <a:t>1</a:t>
              </a:r>
            </a:p>
            <a:p>
              <a:pPr algn="ctr"/>
              <a:r>
                <a:rPr lang="zh-CN" altLang="en-US" sz="1200" dirty="0">
                  <a:ln>
                    <a:solidFill>
                      <a:schemeClr val="bg1"/>
                    </a:solidFill>
                  </a:ln>
                  <a:solidFill>
                    <a:schemeClr val="bg1"/>
                  </a:solidFill>
                  <a:latin typeface="+mn-ea"/>
                </a:rPr>
                <a:t>数据科学与计算智能</a:t>
              </a:r>
            </a:p>
          </p:txBody>
        </p:sp>
        <p:sp>
          <p:nvSpPr>
            <p:cNvPr id="27" name="圆角矩形 26"/>
            <p:cNvSpPr/>
            <p:nvPr/>
          </p:nvSpPr>
          <p:spPr bwMode="auto">
            <a:xfrm>
              <a:off x="5189586" y="3068960"/>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a:ln>
                    <a:solidFill>
                      <a:schemeClr val="bg1"/>
                    </a:solidFill>
                  </a:ln>
                  <a:solidFill>
                    <a:schemeClr val="bg1"/>
                  </a:solidFill>
                  <a:latin typeface="+mn-ea"/>
                </a:rPr>
                <a:t>方向</a:t>
              </a:r>
              <a:r>
                <a:rPr lang="en-US" altLang="zh-CN" sz="1200" dirty="0">
                  <a:ln>
                    <a:solidFill>
                      <a:schemeClr val="bg1"/>
                    </a:solidFill>
                  </a:ln>
                  <a:solidFill>
                    <a:schemeClr val="bg1"/>
                  </a:solidFill>
                  <a:latin typeface="+mn-ea"/>
                </a:rPr>
                <a:t>2</a:t>
              </a:r>
            </a:p>
            <a:p>
              <a:pPr algn="ctr"/>
              <a:r>
                <a:rPr lang="zh-CN" altLang="en-US" sz="1200" dirty="0">
                  <a:ln>
                    <a:solidFill>
                      <a:schemeClr val="bg1"/>
                    </a:solidFill>
                  </a:ln>
                  <a:solidFill>
                    <a:schemeClr val="bg1"/>
                  </a:solidFill>
                  <a:latin typeface="+mn-ea"/>
                </a:rPr>
                <a:t>新型计算技术与系统</a:t>
              </a:r>
            </a:p>
          </p:txBody>
        </p:sp>
        <p:sp>
          <p:nvSpPr>
            <p:cNvPr id="28" name="圆角矩形 27"/>
            <p:cNvSpPr/>
            <p:nvPr/>
          </p:nvSpPr>
          <p:spPr bwMode="auto">
            <a:xfrm>
              <a:off x="5189586" y="4869160"/>
              <a:ext cx="2550766" cy="1080120"/>
            </a:xfrm>
            <a:prstGeom prst="roundRect">
              <a:avLst/>
            </a:prstGeom>
            <a:solidFill>
              <a:srgbClr val="FF0000"/>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3</a:t>
              </a:r>
            </a:p>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脑认知机理与仿真</a:t>
              </a:r>
            </a:p>
          </p:txBody>
        </p:sp>
        <p:sp>
          <p:nvSpPr>
            <p:cNvPr id="29" name="下箭头 28"/>
            <p:cNvSpPr/>
            <p:nvPr/>
          </p:nvSpPr>
          <p:spPr bwMode="auto">
            <a:xfrm>
              <a:off x="6017678" y="2420888"/>
              <a:ext cx="570546"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30" name="下箭头 29"/>
            <p:cNvSpPr/>
            <p:nvPr/>
          </p:nvSpPr>
          <p:spPr bwMode="auto">
            <a:xfrm rot="10800000">
              <a:off x="6084168" y="4161957"/>
              <a:ext cx="576064"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31" name="右箭头 30"/>
            <p:cNvSpPr/>
            <p:nvPr/>
          </p:nvSpPr>
          <p:spPr bwMode="auto">
            <a:xfrm>
              <a:off x="7857498" y="3320988"/>
              <a:ext cx="662490" cy="662751"/>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32" name="圆角矩形 31"/>
            <p:cNvSpPr/>
            <p:nvPr/>
          </p:nvSpPr>
          <p:spPr bwMode="auto">
            <a:xfrm>
              <a:off x="8531812" y="1196752"/>
              <a:ext cx="792088" cy="4752528"/>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endPar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4</a:t>
              </a: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p14="http://schemas.microsoft.com/office/powerpoint/2010/main" val="1919204159"/>
      </p:ext>
    </p:extLst>
  </p:cSld>
  <p:clrMapOvr>
    <a:masterClrMapping/>
  </p:clrMapOvr>
  <mc:AlternateContent xmlns:mc="http://schemas.openxmlformats.org/markup-compatibility/2006" xmlns:p14="http://schemas.microsoft.com/office/powerpoint/2010/main">
    <mc:Choice Requires="p14">
      <p:transition spd="slow" p14:dur="2000" advTm="75077"/>
    </mc:Choice>
    <mc:Fallback xmlns="">
      <p:transition spd="slow" advTm="75077"/>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方向</a:t>
            </a:r>
            <a:r>
              <a:rPr lang="en-US" altLang="zh-CN" dirty="0">
                <a:solidFill>
                  <a:srgbClr val="002060"/>
                </a:solidFill>
              </a:rPr>
              <a:t>4 </a:t>
            </a:r>
            <a:r>
              <a:rPr lang="zh-CN" altLang="en-US" dirty="0">
                <a:solidFill>
                  <a:srgbClr val="002060"/>
                </a:solidFill>
              </a:rPr>
              <a:t>脑机系统与应用</a:t>
            </a: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15</a:t>
            </a:fld>
            <a:endParaRPr lang="en-US" altLang="zh-CN"/>
          </a:p>
        </p:txBody>
      </p:sp>
      <p:sp>
        <p:nvSpPr>
          <p:cNvPr id="11" name="TextBox 3"/>
          <p:cNvSpPr txBox="1">
            <a:spLocks noChangeArrowheads="1"/>
          </p:cNvSpPr>
          <p:nvPr/>
        </p:nvSpPr>
        <p:spPr bwMode="auto">
          <a:xfrm>
            <a:off x="3567830" y="1225929"/>
            <a:ext cx="5400600" cy="1034129"/>
          </a:xfrm>
          <a:prstGeom prst="rect">
            <a:avLst/>
          </a:prstGeom>
          <a:solidFill>
            <a:schemeClr val="bg1"/>
          </a:solid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742950" lvl="2" indent="-342900">
              <a:buBlip>
                <a:blip r:embed="rId2"/>
              </a:buBlip>
              <a:defRPr/>
            </a:pPr>
            <a:r>
              <a:rPr lang="zh-CN" altLang="en-US" sz="1800" b="1" dirty="0" smtClean="0">
                <a:solidFill>
                  <a:schemeClr val="tx1"/>
                </a:solidFill>
                <a:ea typeface="黑体" pitchFamily="49" charset="-122"/>
              </a:rPr>
              <a:t>研制机脑系统</a:t>
            </a:r>
            <a:endParaRPr lang="en-US" altLang="zh-CN" sz="1800" b="1" dirty="0" smtClean="0">
              <a:solidFill>
                <a:schemeClr val="tx1"/>
              </a:solidFill>
              <a:ea typeface="黑体" pitchFamily="49" charset="-122"/>
            </a:endParaRPr>
          </a:p>
          <a:p>
            <a:pPr marL="742950" lvl="2" indent="-342900">
              <a:buBlip>
                <a:blip r:embed="rId2"/>
              </a:buBlip>
              <a:defRPr/>
            </a:pPr>
            <a:r>
              <a:rPr lang="zh-CN" altLang="en-US" sz="1800" b="1" dirty="0" smtClean="0">
                <a:solidFill>
                  <a:schemeClr val="tx1"/>
                </a:solidFill>
                <a:ea typeface="黑体" pitchFamily="49" charset="-122"/>
              </a:rPr>
              <a:t>结合领域应用（社会、工业、交通、医疗）</a:t>
            </a:r>
            <a:endParaRPr lang="en-US" altLang="zh-CN" sz="1800" b="1" dirty="0" smtClean="0">
              <a:solidFill>
                <a:schemeClr val="tx1"/>
              </a:solidFill>
              <a:ea typeface="黑体" pitchFamily="49" charset="-122"/>
            </a:endParaRPr>
          </a:p>
          <a:p>
            <a:pPr marL="742950" lvl="2" indent="-342900">
              <a:buBlip>
                <a:blip r:embed="rId2"/>
              </a:buBlip>
              <a:defRPr/>
            </a:pPr>
            <a:endParaRPr lang="en-US" altLang="zh-CN" sz="1800" b="1" dirty="0">
              <a:solidFill>
                <a:schemeClr val="tx1"/>
              </a:solidFill>
              <a:ea typeface="黑体" pitchFamily="49" charset="-122"/>
            </a:endParaRPr>
          </a:p>
        </p:txBody>
      </p:sp>
      <p:sp>
        <p:nvSpPr>
          <p:cNvPr id="13" name="矩形 2"/>
          <p:cNvSpPr>
            <a:spLocks noChangeArrowheads="1"/>
          </p:cNvSpPr>
          <p:nvPr/>
        </p:nvSpPr>
        <p:spPr bwMode="auto">
          <a:xfrm>
            <a:off x="623032" y="5322059"/>
            <a:ext cx="237013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a:solidFill>
                  <a:srgbClr val="0D0D0D"/>
                </a:solidFill>
                <a:latin typeface="+mj-ea"/>
                <a:ea typeface="+mj-ea"/>
              </a:rPr>
              <a:t>目前的计算构架</a:t>
            </a:r>
            <a:endParaRPr kumimoji="0" lang="fr-FR" altLang="zh-CN" sz="1600" b="1" dirty="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重点在系统近似优化与实时处理，机脑样机</a:t>
            </a:r>
            <a:r>
              <a:rPr kumimoji="0" lang="en-US" altLang="zh-CN" sz="1600" b="1" dirty="0" smtClean="0">
                <a:solidFill>
                  <a:srgbClr val="0D0D0D"/>
                </a:solidFill>
                <a:latin typeface="+mj-ea"/>
                <a:ea typeface="+mj-ea"/>
              </a:rPr>
              <a:t>1.0</a:t>
            </a:r>
          </a:p>
          <a:p>
            <a:pPr algn="ctr">
              <a:lnSpc>
                <a:spcPct val="100000"/>
              </a:lnSpc>
              <a:spcBef>
                <a:spcPct val="0"/>
              </a:spcBef>
              <a:buFontTx/>
              <a:buNone/>
            </a:pPr>
            <a:r>
              <a:rPr kumimoji="0" lang="zh-CN" altLang="en-US" sz="1600" b="1" dirty="0" smtClean="0">
                <a:solidFill>
                  <a:srgbClr val="0D0D0D"/>
                </a:solidFill>
                <a:latin typeface="+mj-ea"/>
                <a:ea typeface="+mj-ea"/>
              </a:rPr>
              <a:t>（</a:t>
            </a:r>
            <a:r>
              <a:rPr kumimoji="0" lang="en-US" altLang="zh-CN" sz="1600" b="1" dirty="0" smtClean="0">
                <a:solidFill>
                  <a:srgbClr val="0D0D0D"/>
                </a:solidFill>
                <a:latin typeface="+mj-ea"/>
                <a:ea typeface="+mj-ea"/>
              </a:rPr>
              <a:t>2017</a:t>
            </a:r>
            <a:r>
              <a:rPr kumimoji="0" lang="zh-CN" altLang="en-US" sz="1600" b="1" dirty="0" smtClean="0">
                <a:solidFill>
                  <a:srgbClr val="0D0D0D"/>
                </a:solidFill>
                <a:latin typeface="+mj-ea"/>
                <a:ea typeface="+mj-ea"/>
              </a:rPr>
              <a:t>年前）</a:t>
            </a:r>
            <a:endParaRPr kumimoji="0" lang="fr-FR" altLang="zh-CN" sz="1600" b="1" dirty="0">
              <a:solidFill>
                <a:srgbClr val="0D0D0D"/>
              </a:solidFill>
              <a:latin typeface="+mj-ea"/>
              <a:ea typeface="+mj-ea"/>
            </a:endParaRPr>
          </a:p>
        </p:txBody>
      </p:sp>
      <p:sp>
        <p:nvSpPr>
          <p:cNvPr id="14" name="矩形 2"/>
          <p:cNvSpPr>
            <a:spLocks noChangeArrowheads="1"/>
          </p:cNvSpPr>
          <p:nvPr/>
        </p:nvSpPr>
        <p:spPr bwMode="auto">
          <a:xfrm>
            <a:off x="3196370" y="5306184"/>
            <a:ext cx="245427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a:solidFill>
                  <a:srgbClr val="0D0D0D"/>
                </a:solidFill>
                <a:latin typeface="+mj-ea"/>
                <a:ea typeface="+mj-ea"/>
              </a:rPr>
              <a:t>存</a:t>
            </a:r>
            <a:r>
              <a:rPr kumimoji="0" lang="zh-CN" altLang="en-US" sz="1600" b="1" dirty="0" smtClean="0">
                <a:solidFill>
                  <a:srgbClr val="0D0D0D"/>
                </a:solidFill>
                <a:latin typeface="+mj-ea"/>
                <a:ea typeface="+mj-ea"/>
              </a:rPr>
              <a:t>算联动的混合计算架构</a:t>
            </a:r>
            <a:endParaRPr kumimoji="0" lang="en-US" altLang="zh-CN" sz="1600" b="1" dirty="0" smtClean="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部分任务迁移到类脑器件</a:t>
            </a:r>
            <a:endParaRPr kumimoji="0" lang="en-US" altLang="zh-CN" sz="1600" b="1" dirty="0" smtClean="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机脑样机</a:t>
            </a:r>
            <a:r>
              <a:rPr kumimoji="0" lang="en-US" altLang="zh-CN" sz="1600" b="1" dirty="0" smtClean="0">
                <a:solidFill>
                  <a:srgbClr val="0D0D0D"/>
                </a:solidFill>
                <a:latin typeface="+mj-ea"/>
                <a:ea typeface="+mj-ea"/>
              </a:rPr>
              <a:t>2.0</a:t>
            </a:r>
          </a:p>
          <a:p>
            <a:pPr algn="ctr">
              <a:lnSpc>
                <a:spcPct val="100000"/>
              </a:lnSpc>
              <a:spcBef>
                <a:spcPct val="0"/>
              </a:spcBef>
              <a:buFontTx/>
              <a:buNone/>
            </a:pPr>
            <a:r>
              <a:rPr kumimoji="0" lang="zh-CN" altLang="en-US" sz="1600" b="1" dirty="0" smtClean="0">
                <a:solidFill>
                  <a:srgbClr val="0D0D0D"/>
                </a:solidFill>
                <a:latin typeface="+mj-ea"/>
                <a:ea typeface="+mj-ea"/>
              </a:rPr>
              <a:t>（</a:t>
            </a:r>
            <a:r>
              <a:rPr kumimoji="0" lang="en-US" altLang="zh-CN" sz="1600" b="1" dirty="0" smtClean="0">
                <a:solidFill>
                  <a:srgbClr val="0D0D0D"/>
                </a:solidFill>
                <a:latin typeface="+mj-ea"/>
                <a:ea typeface="+mj-ea"/>
              </a:rPr>
              <a:t>2020</a:t>
            </a:r>
            <a:r>
              <a:rPr kumimoji="0" lang="zh-CN" altLang="en-US" sz="1600" b="1" dirty="0" smtClean="0">
                <a:solidFill>
                  <a:srgbClr val="0D0D0D"/>
                </a:solidFill>
                <a:latin typeface="+mj-ea"/>
                <a:ea typeface="+mj-ea"/>
              </a:rPr>
              <a:t>年前）</a:t>
            </a:r>
            <a:endParaRPr kumimoji="0" lang="fr-FR" altLang="zh-CN" sz="1600" b="1" dirty="0">
              <a:solidFill>
                <a:srgbClr val="0D0D0D"/>
              </a:solidFill>
              <a:latin typeface="+mj-ea"/>
              <a:ea typeface="+mj-ea"/>
            </a:endParaRPr>
          </a:p>
        </p:txBody>
      </p:sp>
      <p:sp>
        <p:nvSpPr>
          <p:cNvPr id="15" name="矩形 2"/>
          <p:cNvSpPr>
            <a:spLocks noChangeArrowheads="1"/>
          </p:cNvSpPr>
          <p:nvPr/>
        </p:nvSpPr>
        <p:spPr bwMode="auto">
          <a:xfrm>
            <a:off x="5847640" y="5304597"/>
            <a:ext cx="245427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smtClean="0">
                <a:solidFill>
                  <a:srgbClr val="0D0D0D"/>
                </a:solidFill>
                <a:latin typeface="+mj-ea"/>
                <a:ea typeface="+mj-ea"/>
              </a:rPr>
              <a:t>新型、高效、低功耗的数据智能计算系统</a:t>
            </a:r>
            <a:endParaRPr kumimoji="0" lang="en-US" altLang="zh-CN" sz="1600" b="1" dirty="0" smtClean="0">
              <a:solidFill>
                <a:srgbClr val="0D0D0D"/>
              </a:solidFill>
              <a:latin typeface="+mj-ea"/>
              <a:ea typeface="+mj-ea"/>
            </a:endParaRPr>
          </a:p>
          <a:p>
            <a:pPr algn="ctr">
              <a:lnSpc>
                <a:spcPct val="100000"/>
              </a:lnSpc>
              <a:spcBef>
                <a:spcPct val="0"/>
              </a:spcBef>
              <a:buFontTx/>
              <a:buNone/>
            </a:pPr>
            <a:r>
              <a:rPr kumimoji="0" lang="zh-CN" altLang="en-US" sz="1600" b="1" dirty="0" smtClean="0">
                <a:solidFill>
                  <a:srgbClr val="0D0D0D"/>
                </a:solidFill>
                <a:latin typeface="+mj-ea"/>
                <a:ea typeface="+mj-ea"/>
              </a:rPr>
              <a:t>（</a:t>
            </a:r>
            <a:r>
              <a:rPr kumimoji="0" lang="en-US" altLang="zh-CN" sz="1600" b="1" dirty="0" smtClean="0">
                <a:solidFill>
                  <a:srgbClr val="0D0D0D"/>
                </a:solidFill>
                <a:latin typeface="+mj-ea"/>
                <a:ea typeface="+mj-ea"/>
              </a:rPr>
              <a:t>2025</a:t>
            </a:r>
            <a:r>
              <a:rPr kumimoji="0" lang="zh-CN" altLang="en-US" sz="1600" b="1" dirty="0">
                <a:solidFill>
                  <a:srgbClr val="0D0D0D"/>
                </a:solidFill>
                <a:latin typeface="+mj-ea"/>
                <a:ea typeface="+mj-ea"/>
              </a:rPr>
              <a:t>年前）</a:t>
            </a:r>
            <a:endParaRPr kumimoji="0" lang="fr-FR" altLang="zh-CN" sz="1600" b="1" dirty="0">
              <a:solidFill>
                <a:srgbClr val="0D0D0D"/>
              </a:solidFill>
              <a:latin typeface="+mj-ea"/>
              <a:ea typeface="+mj-ea"/>
            </a:endParaRPr>
          </a:p>
        </p:txBody>
      </p:sp>
      <p:sp>
        <p:nvSpPr>
          <p:cNvPr id="16" name="文本框 23"/>
          <p:cNvSpPr txBox="1">
            <a:spLocks noChangeArrowheads="1"/>
          </p:cNvSpPr>
          <p:nvPr/>
        </p:nvSpPr>
        <p:spPr bwMode="auto">
          <a:xfrm>
            <a:off x="503970" y="6312709"/>
            <a:ext cx="7975600" cy="38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900" b="1" dirty="0" smtClean="0">
                <a:solidFill>
                  <a:srgbClr val="000090"/>
                </a:solidFill>
                <a:latin typeface="宋体" charset="-122"/>
              </a:rPr>
              <a:t>三个阶段</a:t>
            </a:r>
            <a:endParaRPr kumimoji="0" lang="fr-FR" altLang="zh-CN" sz="1900" b="1" dirty="0">
              <a:solidFill>
                <a:srgbClr val="000090"/>
              </a:solidFill>
              <a:latin typeface="宋体" charset="-122"/>
            </a:endParaRPr>
          </a:p>
        </p:txBody>
      </p:sp>
      <p:sp>
        <p:nvSpPr>
          <p:cNvPr id="17" name="右箭头 16"/>
          <p:cNvSpPr/>
          <p:nvPr/>
        </p:nvSpPr>
        <p:spPr bwMode="auto">
          <a:xfrm>
            <a:off x="2987230" y="5637043"/>
            <a:ext cx="203200" cy="415499"/>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j-ea"/>
              <a:ea typeface="+mj-ea"/>
            </a:endParaRPr>
          </a:p>
        </p:txBody>
      </p:sp>
      <p:sp>
        <p:nvSpPr>
          <p:cNvPr id="18" name="右箭头 17"/>
          <p:cNvSpPr/>
          <p:nvPr/>
        </p:nvSpPr>
        <p:spPr bwMode="auto">
          <a:xfrm>
            <a:off x="5644440" y="5620582"/>
            <a:ext cx="203200" cy="415499"/>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smtClean="0">
              <a:ln>
                <a:solidFill>
                  <a:schemeClr val="bg1"/>
                </a:solidFill>
              </a:ln>
              <a:solidFill>
                <a:schemeClr val="bg1"/>
              </a:solidFill>
              <a:latin typeface="+mj-ea"/>
              <a:ea typeface="+mj-ea"/>
            </a:endParaRPr>
          </a:p>
        </p:txBody>
      </p:sp>
      <p:pic>
        <p:nvPicPr>
          <p:cNvPr id="3075" name="Picture 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1805" y="1993633"/>
            <a:ext cx="3662615" cy="232753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350566" y="2880449"/>
            <a:ext cx="3448422" cy="230481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组合 26"/>
          <p:cNvGrpSpPr/>
          <p:nvPr/>
        </p:nvGrpSpPr>
        <p:grpSpPr>
          <a:xfrm>
            <a:off x="241300" y="1179489"/>
            <a:ext cx="2962548" cy="3096344"/>
            <a:chOff x="5189586" y="1196752"/>
            <a:chExt cx="4134314" cy="4752528"/>
          </a:xfrm>
        </p:grpSpPr>
        <p:sp>
          <p:nvSpPr>
            <p:cNvPr id="28" name="圆角矩形 27"/>
            <p:cNvSpPr/>
            <p:nvPr/>
          </p:nvSpPr>
          <p:spPr bwMode="auto">
            <a:xfrm>
              <a:off x="5189586" y="1196752"/>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a:ln>
                    <a:solidFill>
                      <a:schemeClr val="bg1"/>
                    </a:solidFill>
                  </a:ln>
                  <a:solidFill>
                    <a:schemeClr val="bg1"/>
                  </a:solidFill>
                  <a:latin typeface="+mn-ea"/>
                </a:rPr>
                <a:t>方向</a:t>
              </a:r>
              <a:r>
                <a:rPr lang="en-US" altLang="zh-CN" sz="1200" dirty="0">
                  <a:ln>
                    <a:solidFill>
                      <a:schemeClr val="bg1"/>
                    </a:solidFill>
                  </a:ln>
                  <a:solidFill>
                    <a:schemeClr val="bg1"/>
                  </a:solidFill>
                  <a:latin typeface="+mn-ea"/>
                </a:rPr>
                <a:t>1</a:t>
              </a:r>
            </a:p>
            <a:p>
              <a:pPr algn="ctr"/>
              <a:r>
                <a:rPr lang="zh-CN" altLang="en-US" sz="1200" dirty="0">
                  <a:ln>
                    <a:solidFill>
                      <a:schemeClr val="bg1"/>
                    </a:solidFill>
                  </a:ln>
                  <a:solidFill>
                    <a:schemeClr val="bg1"/>
                  </a:solidFill>
                  <a:latin typeface="+mn-ea"/>
                </a:rPr>
                <a:t>数据科学与计算智能</a:t>
              </a:r>
            </a:p>
          </p:txBody>
        </p:sp>
        <p:sp>
          <p:nvSpPr>
            <p:cNvPr id="29" name="圆角矩形 28"/>
            <p:cNvSpPr/>
            <p:nvPr/>
          </p:nvSpPr>
          <p:spPr bwMode="auto">
            <a:xfrm>
              <a:off x="5189586" y="3068960"/>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200" dirty="0">
                  <a:ln>
                    <a:solidFill>
                      <a:schemeClr val="bg1"/>
                    </a:solidFill>
                  </a:ln>
                  <a:solidFill>
                    <a:schemeClr val="bg1"/>
                  </a:solidFill>
                  <a:latin typeface="+mn-ea"/>
                </a:rPr>
                <a:t>方向</a:t>
              </a:r>
              <a:r>
                <a:rPr lang="en-US" altLang="zh-CN" sz="1200" dirty="0">
                  <a:ln>
                    <a:solidFill>
                      <a:schemeClr val="bg1"/>
                    </a:solidFill>
                  </a:ln>
                  <a:solidFill>
                    <a:schemeClr val="bg1"/>
                  </a:solidFill>
                  <a:latin typeface="+mn-ea"/>
                </a:rPr>
                <a:t>2</a:t>
              </a:r>
            </a:p>
            <a:p>
              <a:pPr algn="ctr"/>
              <a:r>
                <a:rPr lang="zh-CN" altLang="en-US" sz="1200" dirty="0">
                  <a:ln>
                    <a:solidFill>
                      <a:schemeClr val="bg1"/>
                    </a:solidFill>
                  </a:ln>
                  <a:solidFill>
                    <a:schemeClr val="bg1"/>
                  </a:solidFill>
                  <a:latin typeface="+mn-ea"/>
                </a:rPr>
                <a:t>新型计算技术与系统</a:t>
              </a:r>
            </a:p>
          </p:txBody>
        </p:sp>
        <p:sp>
          <p:nvSpPr>
            <p:cNvPr id="30" name="圆角矩形 29"/>
            <p:cNvSpPr/>
            <p:nvPr/>
          </p:nvSpPr>
          <p:spPr bwMode="auto">
            <a:xfrm>
              <a:off x="5189586" y="4869160"/>
              <a:ext cx="2550766" cy="1080120"/>
            </a:xfrm>
            <a:prstGeom prst="roundRect">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3</a:t>
              </a:r>
            </a:p>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脑认知机理与仿真</a:t>
              </a:r>
            </a:p>
          </p:txBody>
        </p:sp>
        <p:sp>
          <p:nvSpPr>
            <p:cNvPr id="31" name="下箭头 30"/>
            <p:cNvSpPr/>
            <p:nvPr/>
          </p:nvSpPr>
          <p:spPr bwMode="auto">
            <a:xfrm>
              <a:off x="6017678" y="2420888"/>
              <a:ext cx="570546"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32" name="下箭头 31"/>
            <p:cNvSpPr/>
            <p:nvPr/>
          </p:nvSpPr>
          <p:spPr bwMode="auto">
            <a:xfrm rot="10800000">
              <a:off x="6084168" y="4161957"/>
              <a:ext cx="576064" cy="576064"/>
            </a:xfrm>
            <a:prstGeom prst="down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33" name="右箭头 32"/>
            <p:cNvSpPr/>
            <p:nvPr/>
          </p:nvSpPr>
          <p:spPr bwMode="auto">
            <a:xfrm>
              <a:off x="7857498" y="3320988"/>
              <a:ext cx="662490" cy="662751"/>
            </a:xfrm>
            <a:prstGeom prst="rightArrow">
              <a:avLst/>
            </a:prstGeom>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endParaRPr lang="zh-CN" altLang="en-US" dirty="0" smtClean="0">
                <a:ln>
                  <a:solidFill>
                    <a:schemeClr val="bg1"/>
                  </a:solidFill>
                </a:ln>
                <a:solidFill>
                  <a:schemeClr val="bg1"/>
                </a:solidFill>
                <a:effectLst>
                  <a:outerShdw blurRad="38100" dist="38100" dir="2700000" algn="tl">
                    <a:srgbClr val="000000">
                      <a:alpha val="43137"/>
                    </a:srgbClr>
                  </a:outerShdw>
                </a:effectLst>
                <a:latin typeface="+mn-ea"/>
              </a:endParaRPr>
            </a:p>
          </p:txBody>
        </p:sp>
        <p:sp>
          <p:nvSpPr>
            <p:cNvPr id="34" name="圆角矩形 33"/>
            <p:cNvSpPr/>
            <p:nvPr/>
          </p:nvSpPr>
          <p:spPr bwMode="auto">
            <a:xfrm>
              <a:off x="8531812" y="1196752"/>
              <a:ext cx="792088" cy="4752528"/>
            </a:xfrm>
            <a:prstGeom prst="roundRect">
              <a:avLst/>
            </a:prstGeom>
            <a:solidFill>
              <a:srgbClr val="FF0000"/>
            </a:solidFill>
            <a:ln>
              <a:headEnd type="none" w="med" len="med"/>
              <a:tailEnd type="none" w="med" len="med"/>
            </a:ln>
          </p:spPr>
          <p:style>
            <a:lnRef idx="1">
              <a:schemeClr val="dk1"/>
            </a:lnRef>
            <a:fillRef idx="3">
              <a:schemeClr val="dk1"/>
            </a:fillRef>
            <a:effectRef idx="2">
              <a:schemeClr val="dk1"/>
            </a:effectRef>
            <a:fontRef idx="minor">
              <a:schemeClr val="lt1"/>
            </a:fontRef>
          </p:style>
          <p:txBody>
            <a:bodyPr lIns="36000" rIns="36000" rtlCol="0" anchor="ctr"/>
            <a:lstStyle/>
            <a:p>
              <a:pPr algn="ctr"/>
              <a:r>
                <a:rPr lang="zh-CN" altLang="en-US" sz="1400" dirty="0" smtClean="0">
                  <a:ln>
                    <a:solidFill>
                      <a:schemeClr val="bg1"/>
                    </a:solidFill>
                  </a:ln>
                  <a:solidFill>
                    <a:schemeClr val="bg1"/>
                  </a:solidFill>
                  <a:effectLst>
                    <a:outerShdw blurRad="38100" dist="38100" dir="2700000" algn="tl">
                      <a:srgbClr val="000000">
                        <a:alpha val="43137"/>
                      </a:srgbClr>
                    </a:outerShdw>
                  </a:effectLst>
                  <a:latin typeface="+mn-ea"/>
                </a:rPr>
                <a:t>方向</a:t>
              </a:r>
              <a:endPar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en-US" altLang="zh-CN" sz="1400" dirty="0" smtClean="0">
                  <a:ln>
                    <a:solidFill>
                      <a:schemeClr val="bg1"/>
                    </a:solidFill>
                  </a:ln>
                  <a:solidFill>
                    <a:schemeClr val="bg1"/>
                  </a:solidFill>
                  <a:effectLst>
                    <a:outerShdw blurRad="38100" dist="38100" dir="2700000" algn="tl">
                      <a:srgbClr val="000000">
                        <a:alpha val="43137"/>
                      </a:srgbClr>
                    </a:outerShdw>
                  </a:effectLst>
                  <a:latin typeface="+mn-ea"/>
                </a:rPr>
                <a:t>4</a:t>
              </a: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endParaRPr lang="en-US" altLang="zh-CN" sz="1400" dirty="0">
                <a:ln>
                  <a:solidFill>
                    <a:schemeClr val="bg1"/>
                  </a:solidFill>
                </a:ln>
                <a:solidFill>
                  <a:schemeClr val="bg1"/>
                </a:solidFill>
                <a:effectLst>
                  <a:outerShdw blurRad="38100" dist="38100" dir="2700000" algn="tl">
                    <a:srgbClr val="000000">
                      <a:alpha val="43137"/>
                    </a:srgbClr>
                  </a:outerShdw>
                </a:effectLst>
                <a:latin typeface="+mn-ea"/>
              </a:endParaRPr>
            </a:p>
            <a:p>
              <a:pPr algn="ctr"/>
              <a:r>
                <a:rPr lang="zh-CN" altLang="en-US" sz="1400" dirty="0">
                  <a:ln>
                    <a:solidFill>
                      <a:schemeClr val="bg1"/>
                    </a:solidFill>
                  </a:ln>
                  <a:solidFill>
                    <a:schemeClr val="bg1"/>
                  </a:solidFill>
                  <a:latin typeface="+mn-ea"/>
                </a:rPr>
                <a:t>数据工程与</a:t>
              </a:r>
              <a:endParaRPr lang="en-US" altLang="zh-CN" sz="1400" dirty="0">
                <a:ln>
                  <a:solidFill>
                    <a:schemeClr val="bg1"/>
                  </a:solidFill>
                </a:ln>
                <a:solidFill>
                  <a:schemeClr val="bg1"/>
                </a:solidFill>
                <a:latin typeface="+mn-ea"/>
              </a:endParaRPr>
            </a:p>
            <a:p>
              <a:pPr algn="ctr"/>
              <a:r>
                <a:rPr lang="zh-CN" altLang="en-US" sz="1400" dirty="0">
                  <a:ln>
                    <a:solidFill>
                      <a:schemeClr val="bg1"/>
                    </a:solidFill>
                  </a:ln>
                  <a:solidFill>
                    <a:schemeClr val="bg1"/>
                  </a:solidFill>
                  <a:latin typeface="+mn-ea"/>
                </a:rPr>
                <a:t>脑机系统</a:t>
              </a:r>
            </a:p>
          </p:txBody>
        </p:sp>
      </p:grpSp>
    </p:spTree>
    <p:extLst>
      <p:ext uri="{BB962C8B-B14F-4D97-AF65-F5344CB8AC3E}">
        <p14:creationId xmlns:p14="http://schemas.microsoft.com/office/powerpoint/2010/main" val="3766848799"/>
      </p:ext>
    </p:extLst>
  </p:cSld>
  <p:clrMapOvr>
    <a:masterClrMapping/>
  </p:clrMapOvr>
  <mc:AlternateContent xmlns:mc="http://schemas.openxmlformats.org/markup-compatibility/2006" xmlns:p14="http://schemas.microsoft.com/office/powerpoint/2010/main">
    <mc:Choice Requires="p14">
      <p:transition spd="slow" p14:dur="2000" advTm="19235"/>
    </mc:Choice>
    <mc:Fallback xmlns="">
      <p:transition spd="slow" advTm="19235"/>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solidFill>
                  <a:schemeClr val="tx2">
                    <a:lumMod val="75000"/>
                  </a:schemeClr>
                </a:solidFill>
              </a:rPr>
              <a:t>实验平台建设</a:t>
            </a:r>
            <a:endParaRPr lang="zh-CN" altLang="en-US" dirty="0">
              <a:solidFill>
                <a:schemeClr val="tx2">
                  <a:lumMod val="75000"/>
                </a:schemeClr>
              </a:solidFill>
            </a:endParaRPr>
          </a:p>
        </p:txBody>
      </p:sp>
      <p:pic>
        <p:nvPicPr>
          <p:cNvPr id="5" name="图片 3" descr="IBE.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823748" y="5207511"/>
            <a:ext cx="2431256" cy="170616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7" descr="IMG_20150428_200937"/>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45384" y="5207511"/>
            <a:ext cx="2432447" cy="139660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13"/>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bwMode="auto">
          <a:xfrm>
            <a:off x="5489733" y="5259108"/>
            <a:ext cx="1833418" cy="14435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2"/>
          <p:cNvSpPr txBox="1">
            <a:spLocks/>
          </p:cNvSpPr>
          <p:nvPr/>
        </p:nvSpPr>
        <p:spPr bwMode="auto">
          <a:xfrm>
            <a:off x="276428" y="4682207"/>
            <a:ext cx="2590649" cy="55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lgn="ctr">
              <a:buNone/>
            </a:pPr>
            <a:r>
              <a:rPr kumimoji="0" lang="en-US" altLang="zh-CN" sz="1500" dirty="0">
                <a:latin typeface="+mn-ea"/>
                <a:ea typeface="+mn-ea"/>
                <a:cs typeface="Times New Roman" panose="02020603050405020304" pitchFamily="18" charset="0"/>
              </a:rPr>
              <a:t>13</a:t>
            </a:r>
            <a:r>
              <a:rPr kumimoji="0" lang="zh-CN" altLang="en-US" sz="1500" dirty="0">
                <a:latin typeface="+mn-ea"/>
                <a:ea typeface="+mn-ea"/>
                <a:cs typeface="Times New Roman" panose="02020603050405020304" pitchFamily="18" charset="0"/>
              </a:rPr>
              <a:t>靶磁控溅射仪（约</a:t>
            </a:r>
            <a:r>
              <a:rPr kumimoji="0" lang="en-US" altLang="zh-CN" sz="1500" dirty="0">
                <a:latin typeface="+mn-ea"/>
                <a:ea typeface="+mn-ea"/>
                <a:cs typeface="Times New Roman" panose="02020603050405020304" pitchFamily="18" charset="0"/>
              </a:rPr>
              <a:t>600</a:t>
            </a:r>
            <a:r>
              <a:rPr kumimoji="0" lang="zh-CN" altLang="en-US" sz="1500" dirty="0">
                <a:latin typeface="+mn-ea"/>
                <a:ea typeface="+mn-ea"/>
                <a:cs typeface="Times New Roman" panose="02020603050405020304" pitchFamily="18" charset="0"/>
              </a:rPr>
              <a:t>万）</a:t>
            </a:r>
            <a:endParaRPr kumimoji="0" lang="en-US" altLang="zh-CN" sz="1500" dirty="0">
              <a:latin typeface="+mn-ea"/>
              <a:ea typeface="+mn-ea"/>
              <a:cs typeface="Times New Roman" panose="02020603050405020304" pitchFamily="18" charset="0"/>
            </a:endParaRPr>
          </a:p>
          <a:p>
            <a:pPr algn="ctr">
              <a:buFont typeface="Arial" panose="020B0604020202020204" pitchFamily="34" charset="0"/>
              <a:buNone/>
            </a:pPr>
            <a:r>
              <a:rPr kumimoji="0" lang="zh-CN" altLang="en-US" sz="1500" dirty="0">
                <a:latin typeface="+mn-ea"/>
                <a:ea typeface="+mn-ea"/>
                <a:cs typeface="Times New Roman" panose="02020603050405020304" pitchFamily="18" charset="0"/>
              </a:rPr>
              <a:t>（目前国内靶数最多）</a:t>
            </a:r>
          </a:p>
        </p:txBody>
      </p:sp>
      <p:sp>
        <p:nvSpPr>
          <p:cNvPr id="11" name="文本占位符 2"/>
          <p:cNvSpPr txBox="1">
            <a:spLocks/>
          </p:cNvSpPr>
          <p:nvPr/>
        </p:nvSpPr>
        <p:spPr bwMode="auto">
          <a:xfrm>
            <a:off x="5635896" y="4766762"/>
            <a:ext cx="1541090" cy="440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buNone/>
            </a:pPr>
            <a:r>
              <a:rPr kumimoji="0" lang="zh-CN" altLang="en-US" sz="1500" dirty="0">
                <a:latin typeface="+mn-ea"/>
                <a:ea typeface="+mn-ea"/>
                <a:cs typeface="Times New Roman" panose="02020603050405020304" pitchFamily="18" charset="0"/>
              </a:rPr>
              <a:t>铁磁共振测量仪（约</a:t>
            </a:r>
            <a:r>
              <a:rPr kumimoji="0" lang="en-US" altLang="zh-CN" sz="1500" dirty="0">
                <a:latin typeface="+mn-ea"/>
                <a:ea typeface="+mn-ea"/>
                <a:cs typeface="Times New Roman" panose="02020603050405020304" pitchFamily="18" charset="0"/>
              </a:rPr>
              <a:t>200</a:t>
            </a:r>
            <a:r>
              <a:rPr kumimoji="0" lang="zh-CN" altLang="en-US" sz="1500" dirty="0">
                <a:latin typeface="+mn-ea"/>
                <a:ea typeface="+mn-ea"/>
                <a:cs typeface="Times New Roman" panose="02020603050405020304" pitchFamily="18" charset="0"/>
              </a:rPr>
              <a:t>万）</a:t>
            </a:r>
          </a:p>
          <a:p>
            <a:pPr>
              <a:buFont typeface="Arial" panose="020B0604020202020204" pitchFamily="34" charset="0"/>
              <a:buNone/>
            </a:pPr>
            <a:endParaRPr kumimoji="0" lang="zh-CN" altLang="en-US" sz="1500" dirty="0">
              <a:latin typeface="+mn-ea"/>
              <a:ea typeface="+mn-ea"/>
              <a:cs typeface="Times New Roman" panose="02020603050405020304" pitchFamily="18" charset="0"/>
            </a:endParaRPr>
          </a:p>
        </p:txBody>
      </p:sp>
      <p:sp>
        <p:nvSpPr>
          <p:cNvPr id="12" name="文本占位符 2"/>
          <p:cNvSpPr txBox="1">
            <a:spLocks/>
          </p:cNvSpPr>
          <p:nvPr/>
        </p:nvSpPr>
        <p:spPr bwMode="auto">
          <a:xfrm>
            <a:off x="2745782" y="4644688"/>
            <a:ext cx="2651222" cy="544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pPr>
            <a:r>
              <a:rPr kumimoji="0" lang="zh-CN" altLang="en-US" sz="1500" dirty="0">
                <a:latin typeface="+mn-ea"/>
                <a:ea typeface="+mn-ea"/>
                <a:cs typeface="Times New Roman" panose="02020603050405020304" pitchFamily="18" charset="0"/>
              </a:rPr>
              <a:t>离子束光刻机（国内唯一一台具有终点检测功能，约</a:t>
            </a:r>
            <a:r>
              <a:rPr kumimoji="0" lang="en-US" altLang="zh-CN" sz="1500" dirty="0">
                <a:latin typeface="+mn-ea"/>
                <a:ea typeface="+mn-ea"/>
                <a:cs typeface="Times New Roman" panose="02020603050405020304" pitchFamily="18" charset="0"/>
              </a:rPr>
              <a:t>500</a:t>
            </a:r>
            <a:r>
              <a:rPr kumimoji="0" lang="zh-CN" altLang="en-US" sz="1500" dirty="0">
                <a:latin typeface="+mn-ea"/>
                <a:ea typeface="+mn-ea"/>
                <a:cs typeface="Times New Roman" panose="02020603050405020304" pitchFamily="18" charset="0"/>
              </a:rPr>
              <a:t>万）</a:t>
            </a:r>
          </a:p>
        </p:txBody>
      </p:sp>
      <p:pic>
        <p:nvPicPr>
          <p:cNvPr id="15" name="图片 1"/>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65151" y="4925095"/>
            <a:ext cx="1463278" cy="21955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p:cNvSpPr txBox="1">
            <a:spLocks/>
          </p:cNvSpPr>
          <p:nvPr/>
        </p:nvSpPr>
        <p:spPr bwMode="auto">
          <a:xfrm>
            <a:off x="7465151" y="4766762"/>
            <a:ext cx="1844170" cy="71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a:solidFill>
                  <a:schemeClr val="tx1"/>
                </a:solidFill>
                <a:latin typeface="Calibri" panose="020F0502020204030204" pitchFamily="34" charset="0"/>
                <a:ea typeface="宋体" panose="02010600030101010101" pitchFamily="2" charset="-122"/>
              </a:defRPr>
            </a:lvl9pPr>
          </a:lstStyle>
          <a:p>
            <a:pPr>
              <a:buNone/>
            </a:pPr>
            <a:r>
              <a:rPr kumimoji="0" lang="zh-CN" altLang="en-US" sz="1500" dirty="0">
                <a:latin typeface="+mn-ea"/>
                <a:ea typeface="+mn-ea"/>
                <a:cs typeface="Times New Roman" panose="02020603050405020304" pitchFamily="18" charset="0"/>
              </a:rPr>
              <a:t>电子束光刻</a:t>
            </a:r>
            <a:r>
              <a:rPr kumimoji="0" lang="zh-CN" altLang="en-US" sz="1500" dirty="0" smtClean="0">
                <a:latin typeface="+mn-ea"/>
                <a:ea typeface="+mn-ea"/>
                <a:cs typeface="Times New Roman" panose="02020603050405020304" pitchFamily="18" charset="0"/>
              </a:rPr>
              <a:t>机</a:t>
            </a:r>
            <a:r>
              <a:rPr kumimoji="0" lang="en-US" altLang="zh-CN" sz="1500" dirty="0">
                <a:latin typeface="+mn-ea"/>
                <a:ea typeface="+mn-ea"/>
                <a:cs typeface="Times New Roman" panose="02020603050405020304" pitchFamily="18" charset="0"/>
              </a:rPr>
              <a:t> </a:t>
            </a:r>
            <a:r>
              <a:rPr kumimoji="0" lang="en-US" altLang="zh-CN" sz="1500" dirty="0" smtClean="0">
                <a:latin typeface="+mn-ea"/>
                <a:ea typeface="+mn-ea"/>
                <a:cs typeface="Times New Roman" panose="02020603050405020304" pitchFamily="18" charset="0"/>
              </a:rPr>
              <a:t> </a:t>
            </a:r>
            <a:r>
              <a:rPr kumimoji="0" lang="zh-CN" altLang="en-US" sz="1500" dirty="0" smtClean="0">
                <a:latin typeface="+mn-ea"/>
                <a:ea typeface="+mn-ea"/>
                <a:cs typeface="Times New Roman" panose="02020603050405020304" pitchFamily="18" charset="0"/>
              </a:rPr>
              <a:t>（</a:t>
            </a:r>
            <a:r>
              <a:rPr kumimoji="0" lang="zh-CN" altLang="en-US" sz="1500" dirty="0">
                <a:latin typeface="+mn-ea"/>
                <a:ea typeface="+mn-ea"/>
                <a:cs typeface="Times New Roman" panose="02020603050405020304" pitchFamily="18" charset="0"/>
              </a:rPr>
              <a:t>约</a:t>
            </a:r>
            <a:r>
              <a:rPr kumimoji="0" lang="en-US" altLang="zh-CN" sz="1500" dirty="0">
                <a:latin typeface="+mn-ea"/>
                <a:ea typeface="+mn-ea"/>
                <a:cs typeface="Times New Roman" panose="02020603050405020304" pitchFamily="18" charset="0"/>
              </a:rPr>
              <a:t>300</a:t>
            </a:r>
            <a:r>
              <a:rPr kumimoji="0" lang="zh-CN" altLang="en-US" sz="1500" dirty="0">
                <a:latin typeface="+mn-ea"/>
                <a:ea typeface="+mn-ea"/>
                <a:cs typeface="Times New Roman" panose="02020603050405020304" pitchFamily="18" charset="0"/>
              </a:rPr>
              <a:t>万）</a:t>
            </a:r>
          </a:p>
          <a:p>
            <a:pPr>
              <a:buFont typeface="Arial" panose="020B0604020202020204" pitchFamily="34" charset="0"/>
              <a:buNone/>
            </a:pPr>
            <a:endParaRPr kumimoji="0" lang="zh-CN" altLang="en-US" sz="1500" dirty="0">
              <a:latin typeface="+mn-ea"/>
              <a:ea typeface="+mn-ea"/>
              <a:cs typeface="Times New Roman" panose="02020603050405020304" pitchFamily="18" charset="0"/>
            </a:endParaRPr>
          </a:p>
        </p:txBody>
      </p:sp>
      <p:pic>
        <p:nvPicPr>
          <p:cNvPr id="21" name="图片 20"/>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45384" y="2139424"/>
            <a:ext cx="2164204" cy="2446711"/>
          </a:xfrm>
          <a:prstGeom prst="rect">
            <a:avLst/>
          </a:prstGeom>
          <a:ln>
            <a:noFill/>
          </a:ln>
          <a:effectLst>
            <a:softEdge rad="112500"/>
          </a:effectLst>
        </p:spPr>
      </p:pic>
      <p:sp>
        <p:nvSpPr>
          <p:cNvPr id="22" name="矩形 21"/>
          <p:cNvSpPr/>
          <p:nvPr/>
        </p:nvSpPr>
        <p:spPr>
          <a:xfrm>
            <a:off x="2654398" y="2598745"/>
            <a:ext cx="2119621" cy="1569660"/>
          </a:xfrm>
          <a:prstGeom prst="rect">
            <a:avLst/>
          </a:prstGeom>
        </p:spPr>
        <p:txBody>
          <a:bodyPr wrap="square">
            <a:spAutoFit/>
          </a:bodyPr>
          <a:lstStyle/>
          <a:p>
            <a:pPr algn="ctr">
              <a:defRPr/>
            </a:pPr>
            <a:r>
              <a:rPr lang="zh-CN" altLang="en-US" sz="1600" b="1" dirty="0">
                <a:solidFill>
                  <a:srgbClr val="0000FF"/>
                </a:solidFill>
                <a:latin typeface="+mj-ea"/>
                <a:ea typeface="+mj-ea"/>
              </a:rPr>
              <a:t>高性能</a:t>
            </a:r>
            <a:r>
              <a:rPr lang="zh-CN" altLang="en-US" sz="1600" b="1" dirty="0" smtClean="0">
                <a:solidFill>
                  <a:srgbClr val="0000FF"/>
                </a:solidFill>
                <a:latin typeface="+mj-ea"/>
                <a:ea typeface="+mj-ea"/>
              </a:rPr>
              <a:t>计算集群</a:t>
            </a:r>
            <a:endParaRPr lang="en-US" altLang="zh-CN" sz="1600" b="1" dirty="0">
              <a:solidFill>
                <a:srgbClr val="0000FF"/>
              </a:solidFill>
              <a:latin typeface="+mj-ea"/>
              <a:ea typeface="+mj-ea"/>
            </a:endParaRPr>
          </a:p>
          <a:p>
            <a:pPr>
              <a:defRPr/>
            </a:pPr>
            <a:r>
              <a:rPr lang="zh-CN" altLang="en-US" sz="1600" dirty="0">
                <a:solidFill>
                  <a:srgbClr val="002060"/>
                </a:solidFill>
                <a:latin typeface="+mj-ea"/>
                <a:ea typeface="+mj-ea"/>
              </a:rPr>
              <a:t>累计超过200节点高性能服务器</a:t>
            </a:r>
            <a:endParaRPr lang="en-US" altLang="zh-CN" sz="1600" dirty="0">
              <a:solidFill>
                <a:srgbClr val="002060"/>
              </a:solidFill>
              <a:latin typeface="+mj-ea"/>
              <a:ea typeface="+mj-ea"/>
            </a:endParaRPr>
          </a:p>
          <a:p>
            <a:pPr>
              <a:defRPr/>
            </a:pPr>
            <a:r>
              <a:rPr lang="zh-CN" altLang="en-US" sz="1600" dirty="0">
                <a:solidFill>
                  <a:srgbClr val="002060"/>
                </a:solidFill>
                <a:latin typeface="+mj-ea"/>
                <a:ea typeface="+mj-ea"/>
              </a:rPr>
              <a:t>聚合计算能力50万亿次</a:t>
            </a:r>
            <a:endParaRPr lang="en-US" altLang="zh-CN" sz="1600" dirty="0">
              <a:solidFill>
                <a:srgbClr val="002060"/>
              </a:solidFill>
              <a:latin typeface="+mj-ea"/>
              <a:ea typeface="+mj-ea"/>
            </a:endParaRPr>
          </a:p>
          <a:p>
            <a:pPr>
              <a:defRPr/>
            </a:pPr>
            <a:r>
              <a:rPr lang="zh-CN" altLang="en-US" sz="1600" dirty="0">
                <a:solidFill>
                  <a:srgbClr val="002060"/>
                </a:solidFill>
                <a:latin typeface="+mj-ea"/>
                <a:ea typeface="+mj-ea"/>
              </a:rPr>
              <a:t>聚合存储能力</a:t>
            </a:r>
            <a:r>
              <a:rPr lang="zh-CN" altLang="en-US" sz="1600" dirty="0" smtClean="0">
                <a:solidFill>
                  <a:srgbClr val="002060"/>
                </a:solidFill>
                <a:latin typeface="+mj-ea"/>
                <a:ea typeface="+mj-ea"/>
              </a:rPr>
              <a:t>3</a:t>
            </a:r>
            <a:r>
              <a:rPr lang="en-US" altLang="zh-CN" sz="1600" dirty="0" smtClean="0">
                <a:solidFill>
                  <a:srgbClr val="002060"/>
                </a:solidFill>
                <a:latin typeface="+mj-ea"/>
                <a:ea typeface="+mj-ea"/>
              </a:rPr>
              <a:t>PB</a:t>
            </a:r>
            <a:endParaRPr lang="zh-CN" altLang="en-US" sz="1600" dirty="0">
              <a:solidFill>
                <a:srgbClr val="002060"/>
              </a:solidFill>
              <a:latin typeface="+mj-ea"/>
              <a:ea typeface="+mj-ea"/>
            </a:endParaRPr>
          </a:p>
        </p:txBody>
      </p:sp>
      <p:pic>
        <p:nvPicPr>
          <p:cNvPr id="13" name="Picture 5"/>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4774019" y="2226340"/>
            <a:ext cx="2259806" cy="227288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矩形 13"/>
          <p:cNvSpPr/>
          <p:nvPr/>
        </p:nvSpPr>
        <p:spPr>
          <a:xfrm>
            <a:off x="7033825" y="1824738"/>
            <a:ext cx="1924943" cy="2789345"/>
          </a:xfrm>
          <a:prstGeom prst="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defRPr/>
            </a:pPr>
            <a:r>
              <a:rPr kumimoji="0" lang="zh-CN" altLang="en-US" sz="1600" b="1" dirty="0" smtClean="0">
                <a:solidFill>
                  <a:srgbClr val="0000FF"/>
                </a:solidFill>
                <a:latin typeface="+mj-ea"/>
                <a:ea typeface="+mj-ea"/>
              </a:rPr>
              <a:t>服务器集群</a:t>
            </a:r>
            <a:endParaRPr kumimoji="0" lang="en-US" altLang="zh-CN" sz="1600" b="1" dirty="0" smtClean="0">
              <a:solidFill>
                <a:srgbClr val="0000FF"/>
              </a:solidFill>
              <a:latin typeface="+mj-ea"/>
              <a:ea typeface="+mj-ea"/>
            </a:endParaRPr>
          </a:p>
          <a:p>
            <a:pPr eaLnBrk="1" hangingPunct="1">
              <a:defRPr/>
            </a:pPr>
            <a:r>
              <a:rPr kumimoji="0" lang="zh-CN" altLang="en-US" sz="1600" dirty="0" smtClean="0">
                <a:solidFill>
                  <a:srgbClr val="002060"/>
                </a:solidFill>
                <a:latin typeface="+mj-ea"/>
                <a:ea typeface="+mj-ea"/>
              </a:rPr>
              <a:t>汇聚资源：</a:t>
            </a:r>
            <a:r>
              <a:rPr kumimoji="0" lang="en-US" altLang="zh-CN" sz="1600" dirty="0" smtClean="0">
                <a:solidFill>
                  <a:srgbClr val="002060"/>
                </a:solidFill>
                <a:latin typeface="+mj-ea"/>
                <a:ea typeface="+mj-ea"/>
              </a:rPr>
              <a:t>1024 CPU</a:t>
            </a:r>
            <a:r>
              <a:rPr kumimoji="0" lang="zh-CN" altLang="en-US" sz="1600" dirty="0" smtClean="0">
                <a:solidFill>
                  <a:srgbClr val="002060"/>
                </a:solidFill>
                <a:latin typeface="+mj-ea"/>
                <a:ea typeface="+mj-ea"/>
              </a:rPr>
              <a:t>核，</a:t>
            </a:r>
            <a:r>
              <a:rPr kumimoji="0" lang="en-US" altLang="zh-CN" sz="1600" dirty="0" smtClean="0">
                <a:solidFill>
                  <a:srgbClr val="002060"/>
                </a:solidFill>
                <a:latin typeface="+mj-ea"/>
                <a:ea typeface="+mj-ea"/>
              </a:rPr>
              <a:t>8TB</a:t>
            </a:r>
            <a:r>
              <a:rPr kumimoji="0" lang="zh-CN" altLang="en-US" sz="1600" dirty="0" smtClean="0">
                <a:solidFill>
                  <a:srgbClr val="002060"/>
                </a:solidFill>
                <a:latin typeface="+mj-ea"/>
                <a:ea typeface="+mj-ea"/>
              </a:rPr>
              <a:t>内存，</a:t>
            </a:r>
            <a:endParaRPr kumimoji="0" lang="en-US" altLang="zh-CN" sz="1600" dirty="0" smtClean="0">
              <a:solidFill>
                <a:srgbClr val="002060"/>
              </a:solidFill>
              <a:latin typeface="+mj-ea"/>
              <a:ea typeface="+mj-ea"/>
            </a:endParaRPr>
          </a:p>
          <a:p>
            <a:pPr eaLnBrk="1" hangingPunct="1">
              <a:defRPr/>
            </a:pPr>
            <a:r>
              <a:rPr kumimoji="0" lang="en-US" altLang="zh-CN" sz="1600" dirty="0" smtClean="0">
                <a:solidFill>
                  <a:srgbClr val="002060"/>
                </a:solidFill>
                <a:latin typeface="+mj-ea"/>
                <a:ea typeface="+mj-ea"/>
              </a:rPr>
              <a:t>18TB</a:t>
            </a:r>
            <a:r>
              <a:rPr kumimoji="0" lang="zh-CN" altLang="en-US" sz="1600" dirty="0" smtClean="0">
                <a:solidFill>
                  <a:srgbClr val="002060"/>
                </a:solidFill>
                <a:latin typeface="+mj-ea"/>
                <a:ea typeface="+mj-ea"/>
              </a:rPr>
              <a:t>磁盘存储</a:t>
            </a:r>
          </a:p>
        </p:txBody>
      </p:sp>
      <p:sp>
        <p:nvSpPr>
          <p:cNvPr id="17" name="内容占位符 2"/>
          <p:cNvSpPr>
            <a:spLocks noGrp="1"/>
          </p:cNvSpPr>
          <p:nvPr>
            <p:ph idx="1"/>
          </p:nvPr>
        </p:nvSpPr>
        <p:spPr>
          <a:xfrm>
            <a:off x="249375" y="1323101"/>
            <a:ext cx="8716764" cy="1530936"/>
          </a:xfrm>
        </p:spPr>
        <p:txBody>
          <a:bodyPr>
            <a:normAutofit/>
          </a:bodyPr>
          <a:lstStyle/>
          <a:p>
            <a:r>
              <a:rPr lang="en-US" altLang="zh-CN" sz="2400" dirty="0" smtClean="0"/>
              <a:t>2015-2016</a:t>
            </a:r>
            <a:r>
              <a:rPr lang="zh-CN" altLang="en-US" sz="2400" dirty="0" smtClean="0"/>
              <a:t>，通过自有资金及中心经费，支持新购置科研设备</a:t>
            </a:r>
            <a:r>
              <a:rPr lang="en-US" altLang="zh-CN" sz="2400" dirty="0" smtClean="0"/>
              <a:t>3000</a:t>
            </a:r>
            <a:r>
              <a:rPr lang="zh-CN" altLang="en-US" sz="2400" dirty="0" smtClean="0"/>
              <a:t>余万元，</a:t>
            </a:r>
            <a:r>
              <a:rPr lang="zh-CN" altLang="en-US" sz="2400" b="0" dirty="0" smtClean="0"/>
              <a:t>初步形成具有竞争力的研究综合试验平台</a:t>
            </a:r>
            <a:endParaRPr lang="en-US" sz="2400" b="0" dirty="0"/>
          </a:p>
        </p:txBody>
      </p:sp>
    </p:spTree>
    <p:extLst>
      <p:ext uri="{BB962C8B-B14F-4D97-AF65-F5344CB8AC3E}">
        <p14:creationId xmlns:p14="http://schemas.microsoft.com/office/powerpoint/2010/main" val="27723411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汇聚人才：组建中心学术委员会</a:t>
            </a:r>
            <a:endParaRPr lang="en-US" dirty="0">
              <a:solidFill>
                <a:srgbClr val="002060"/>
              </a:solidFill>
            </a:endParaRPr>
          </a:p>
        </p:txBody>
      </p:sp>
      <p:grpSp>
        <p:nvGrpSpPr>
          <p:cNvPr id="4" name="组合 3"/>
          <p:cNvGrpSpPr/>
          <p:nvPr/>
        </p:nvGrpSpPr>
        <p:grpSpPr>
          <a:xfrm>
            <a:off x="4366687" y="2990440"/>
            <a:ext cx="1440160" cy="1476285"/>
            <a:chOff x="3923928" y="1126866"/>
            <a:chExt cx="1440160" cy="1476285"/>
          </a:xfrm>
        </p:grpSpPr>
        <p:pic>
          <p:nvPicPr>
            <p:cNvPr id="5"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23928" y="1126866"/>
              <a:ext cx="1440160" cy="1164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49"/>
            <p:cNvSpPr txBox="1">
              <a:spLocks noChangeArrowheads="1"/>
            </p:cNvSpPr>
            <p:nvPr/>
          </p:nvSpPr>
          <p:spPr bwMode="auto">
            <a:xfrm>
              <a:off x="3923928" y="2264597"/>
              <a:ext cx="144016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600" b="1" dirty="0" smtClean="0"/>
                <a:t>樊文飞</a:t>
              </a:r>
              <a:endParaRPr kumimoji="0" lang="zh-CN" altLang="en-US" sz="1600" b="1" dirty="0"/>
            </a:p>
          </p:txBody>
        </p:sp>
      </p:grpSp>
      <p:grpSp>
        <p:nvGrpSpPr>
          <p:cNvPr id="7" name="组合 6"/>
          <p:cNvGrpSpPr/>
          <p:nvPr/>
        </p:nvGrpSpPr>
        <p:grpSpPr>
          <a:xfrm>
            <a:off x="443480" y="1121259"/>
            <a:ext cx="1768279" cy="1708223"/>
            <a:chOff x="179512" y="940715"/>
            <a:chExt cx="2032248" cy="1888768"/>
          </a:xfrm>
        </p:grpSpPr>
        <p:pic>
          <p:nvPicPr>
            <p:cNvPr id="8"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64975" y="940715"/>
              <a:ext cx="1224136" cy="15478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49"/>
            <p:cNvSpPr txBox="1">
              <a:spLocks noChangeArrowheads="1"/>
            </p:cNvSpPr>
            <p:nvPr/>
          </p:nvSpPr>
          <p:spPr bwMode="auto">
            <a:xfrm>
              <a:off x="179512" y="2460151"/>
              <a:ext cx="20322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李未（主席）</a:t>
              </a:r>
              <a:endParaRPr kumimoji="0" lang="zh-CN" altLang="en-US" sz="1800" b="1" dirty="0"/>
            </a:p>
          </p:txBody>
        </p:sp>
      </p:grpSp>
      <p:grpSp>
        <p:nvGrpSpPr>
          <p:cNvPr id="10" name="组合 9"/>
          <p:cNvGrpSpPr/>
          <p:nvPr/>
        </p:nvGrpSpPr>
        <p:grpSpPr>
          <a:xfrm>
            <a:off x="78026" y="4613571"/>
            <a:ext cx="9176339" cy="2115377"/>
            <a:chOff x="78026" y="4710556"/>
            <a:chExt cx="9176339" cy="2115377"/>
          </a:xfrm>
        </p:grpSpPr>
        <p:grpSp>
          <p:nvGrpSpPr>
            <p:cNvPr id="11" name="组合 10"/>
            <p:cNvGrpSpPr/>
            <p:nvPr/>
          </p:nvGrpSpPr>
          <p:grpSpPr>
            <a:xfrm>
              <a:off x="6549611" y="4766608"/>
              <a:ext cx="1440160" cy="2056060"/>
              <a:chOff x="4527557" y="2840245"/>
              <a:chExt cx="1440160" cy="2056060"/>
            </a:xfrm>
          </p:grpSpPr>
          <p:pic>
            <p:nvPicPr>
              <p:cNvPr id="30" name="Picture 3"/>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600681" y="2840245"/>
                <a:ext cx="1152128" cy="165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文本框 49"/>
              <p:cNvSpPr txBox="1">
                <a:spLocks noChangeArrowheads="1"/>
              </p:cNvSpPr>
              <p:nvPr/>
            </p:nvSpPr>
            <p:spPr bwMode="auto">
              <a:xfrm>
                <a:off x="4527557" y="4526973"/>
                <a:ext cx="1440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梅宏</a:t>
                </a:r>
                <a:endParaRPr kumimoji="0" lang="zh-CN" altLang="en-US" sz="1800" b="1" dirty="0"/>
              </a:p>
            </p:txBody>
          </p:sp>
        </p:grpSp>
        <p:grpSp>
          <p:nvGrpSpPr>
            <p:cNvPr id="12" name="组合 11"/>
            <p:cNvGrpSpPr/>
            <p:nvPr/>
          </p:nvGrpSpPr>
          <p:grpSpPr>
            <a:xfrm>
              <a:off x="4126248" y="4766609"/>
              <a:ext cx="1440160" cy="2056059"/>
              <a:chOff x="4499992" y="4744837"/>
              <a:chExt cx="1440160" cy="2056059"/>
            </a:xfrm>
          </p:grpSpPr>
          <p:pic>
            <p:nvPicPr>
              <p:cNvPr id="28" name="Picture 5"/>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541079" y="4744837"/>
                <a:ext cx="1189298" cy="16584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9" name="文本框 49"/>
              <p:cNvSpPr txBox="1">
                <a:spLocks noChangeArrowheads="1"/>
              </p:cNvSpPr>
              <p:nvPr/>
            </p:nvSpPr>
            <p:spPr bwMode="auto">
              <a:xfrm>
                <a:off x="4499992" y="6431564"/>
                <a:ext cx="1440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倪明选</a:t>
                </a:r>
                <a:endParaRPr kumimoji="0" lang="zh-CN" altLang="en-US" sz="1800" b="1" dirty="0"/>
              </a:p>
            </p:txBody>
          </p:sp>
        </p:grpSp>
        <p:grpSp>
          <p:nvGrpSpPr>
            <p:cNvPr id="13" name="组合 12"/>
            <p:cNvGrpSpPr/>
            <p:nvPr/>
          </p:nvGrpSpPr>
          <p:grpSpPr>
            <a:xfrm>
              <a:off x="5229262" y="4763105"/>
              <a:ext cx="1440160" cy="2059563"/>
              <a:chOff x="5783099" y="4719561"/>
              <a:chExt cx="1440160" cy="2059563"/>
            </a:xfrm>
          </p:grpSpPr>
          <p:pic>
            <p:nvPicPr>
              <p:cNvPr id="26"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911686" y="4719561"/>
                <a:ext cx="1254017" cy="16619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文本框 49"/>
              <p:cNvSpPr txBox="1">
                <a:spLocks noChangeArrowheads="1"/>
              </p:cNvSpPr>
              <p:nvPr/>
            </p:nvSpPr>
            <p:spPr bwMode="auto">
              <a:xfrm>
                <a:off x="5783099" y="6409792"/>
                <a:ext cx="1440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a:t>王康隆</a:t>
                </a:r>
              </a:p>
            </p:txBody>
          </p:sp>
        </p:grpSp>
        <p:grpSp>
          <p:nvGrpSpPr>
            <p:cNvPr id="14" name="组合 13"/>
            <p:cNvGrpSpPr/>
            <p:nvPr/>
          </p:nvGrpSpPr>
          <p:grpSpPr>
            <a:xfrm>
              <a:off x="7757627" y="4764987"/>
              <a:ext cx="1496738" cy="2060946"/>
              <a:chOff x="7107232" y="2488538"/>
              <a:chExt cx="1496738" cy="2060946"/>
            </a:xfrm>
          </p:grpSpPr>
          <p:pic>
            <p:nvPicPr>
              <p:cNvPr id="24" name="Picture 8"/>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107232" y="2488538"/>
                <a:ext cx="1355907" cy="1660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文本框 49"/>
              <p:cNvSpPr txBox="1">
                <a:spLocks noChangeArrowheads="1"/>
              </p:cNvSpPr>
              <p:nvPr/>
            </p:nvSpPr>
            <p:spPr bwMode="auto">
              <a:xfrm>
                <a:off x="7163810" y="4180152"/>
                <a:ext cx="144016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郭雷</a:t>
                </a:r>
                <a:endParaRPr kumimoji="0" lang="zh-CN" altLang="en-US" sz="1800" b="1" dirty="0"/>
              </a:p>
            </p:txBody>
          </p:sp>
        </p:grpSp>
        <p:grpSp>
          <p:nvGrpSpPr>
            <p:cNvPr id="15" name="组合 14"/>
            <p:cNvGrpSpPr/>
            <p:nvPr/>
          </p:nvGrpSpPr>
          <p:grpSpPr>
            <a:xfrm>
              <a:off x="78026" y="4710556"/>
              <a:ext cx="1413654" cy="2112112"/>
              <a:chOff x="277594" y="4710556"/>
              <a:chExt cx="1413654" cy="2112112"/>
            </a:xfrm>
          </p:grpSpPr>
          <p:pic>
            <p:nvPicPr>
              <p:cNvPr id="22" name="Picture 9"/>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379080" y="4710556"/>
                <a:ext cx="1312168" cy="1714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文本框 49"/>
              <p:cNvSpPr txBox="1">
                <a:spLocks noChangeArrowheads="1"/>
              </p:cNvSpPr>
              <p:nvPr/>
            </p:nvSpPr>
            <p:spPr bwMode="auto">
              <a:xfrm>
                <a:off x="277594" y="6453336"/>
                <a:ext cx="1397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杨强</a:t>
                </a:r>
                <a:endParaRPr kumimoji="0" lang="zh-CN" altLang="en-US" sz="1800" b="1" dirty="0"/>
              </a:p>
            </p:txBody>
          </p:sp>
        </p:grpSp>
        <p:grpSp>
          <p:nvGrpSpPr>
            <p:cNvPr id="16" name="组合 15"/>
            <p:cNvGrpSpPr/>
            <p:nvPr/>
          </p:nvGrpSpPr>
          <p:grpSpPr>
            <a:xfrm>
              <a:off x="1479168" y="4753784"/>
              <a:ext cx="1397630" cy="2068884"/>
              <a:chOff x="1776710" y="4732012"/>
              <a:chExt cx="1397630" cy="2068884"/>
            </a:xfrm>
          </p:grpSpPr>
          <p:pic>
            <p:nvPicPr>
              <p:cNvPr id="20" name="Picture 10"/>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1776710" y="4732012"/>
                <a:ext cx="1397630" cy="1671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文本框 49"/>
              <p:cNvSpPr txBox="1">
                <a:spLocks noChangeArrowheads="1"/>
              </p:cNvSpPr>
              <p:nvPr/>
            </p:nvSpPr>
            <p:spPr bwMode="auto">
              <a:xfrm>
                <a:off x="1776710" y="6431564"/>
                <a:ext cx="1397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张钹</a:t>
                </a:r>
                <a:endParaRPr kumimoji="0" lang="zh-CN" altLang="en-US" sz="1800" b="1" dirty="0"/>
              </a:p>
            </p:txBody>
          </p:sp>
        </p:grpSp>
        <p:grpSp>
          <p:nvGrpSpPr>
            <p:cNvPr id="17" name="组合 16"/>
            <p:cNvGrpSpPr/>
            <p:nvPr/>
          </p:nvGrpSpPr>
          <p:grpSpPr>
            <a:xfrm>
              <a:off x="2775312" y="4766608"/>
              <a:ext cx="1397630" cy="2056060"/>
              <a:chOff x="3072854" y="4744836"/>
              <a:chExt cx="1397630" cy="2056060"/>
            </a:xfrm>
          </p:grpSpPr>
          <p:sp>
            <p:nvSpPr>
              <p:cNvPr id="18" name="文本框 49"/>
              <p:cNvSpPr txBox="1">
                <a:spLocks noChangeArrowheads="1"/>
              </p:cNvSpPr>
              <p:nvPr/>
            </p:nvSpPr>
            <p:spPr bwMode="auto">
              <a:xfrm>
                <a:off x="3072854" y="6431564"/>
                <a:ext cx="13976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zh-CN" altLang="en-US" sz="1800" b="1" dirty="0" smtClean="0"/>
                  <a:t>邢波</a:t>
                </a:r>
                <a:endParaRPr kumimoji="0" lang="zh-CN" altLang="en-US" sz="1800" b="1" dirty="0"/>
              </a:p>
            </p:txBody>
          </p:sp>
          <p:pic>
            <p:nvPicPr>
              <p:cNvPr id="19" name="Picture 13"/>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216870" y="4744836"/>
                <a:ext cx="1234992" cy="16587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32" name="组合 31"/>
          <p:cNvGrpSpPr/>
          <p:nvPr/>
        </p:nvGrpSpPr>
        <p:grpSpPr>
          <a:xfrm>
            <a:off x="3782290" y="1109999"/>
            <a:ext cx="2507673" cy="1678784"/>
            <a:chOff x="1434163" y="958416"/>
            <a:chExt cx="2829042" cy="1938527"/>
          </a:xfrm>
        </p:grpSpPr>
        <p:sp>
          <p:nvSpPr>
            <p:cNvPr id="33" name="文本框 49"/>
            <p:cNvSpPr txBox="1">
              <a:spLocks noChangeArrowheads="1"/>
            </p:cNvSpPr>
            <p:nvPr/>
          </p:nvSpPr>
          <p:spPr bwMode="auto">
            <a:xfrm>
              <a:off x="1434163" y="2470468"/>
              <a:ext cx="2829042" cy="42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en-US" altLang="zh-CN" sz="1800" b="1" dirty="0"/>
                <a:t>Peter </a:t>
              </a:r>
              <a:r>
                <a:rPr kumimoji="0" lang="en-US" altLang="zh-CN" sz="1800" b="1" dirty="0" err="1" smtClean="0"/>
                <a:t>Buneman</a:t>
              </a:r>
              <a:r>
                <a:rPr kumimoji="0" lang="en-US" altLang="zh-CN" sz="1800" b="1" dirty="0" smtClean="0"/>
                <a:t> </a:t>
              </a:r>
              <a:r>
                <a:rPr kumimoji="0" lang="zh-CN" altLang="en-US" sz="1800" b="1" dirty="0" smtClean="0"/>
                <a:t>（主席）</a:t>
              </a:r>
              <a:endParaRPr kumimoji="0" lang="zh-CN" altLang="en-US" sz="1800" b="1" dirty="0"/>
            </a:p>
          </p:txBody>
        </p:sp>
        <p:pic>
          <p:nvPicPr>
            <p:cNvPr id="34" name="图片 33"/>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2074536" y="958416"/>
              <a:ext cx="1372386" cy="1624126"/>
            </a:xfrm>
            <a:prstGeom prst="rect">
              <a:avLst/>
            </a:prstGeom>
          </p:spPr>
        </p:pic>
      </p:grpSp>
      <p:grpSp>
        <p:nvGrpSpPr>
          <p:cNvPr id="35" name="组合 34"/>
          <p:cNvGrpSpPr/>
          <p:nvPr/>
        </p:nvGrpSpPr>
        <p:grpSpPr>
          <a:xfrm>
            <a:off x="290945" y="2835085"/>
            <a:ext cx="1887038" cy="1844929"/>
            <a:chOff x="-149654" y="2738522"/>
            <a:chExt cx="2443306" cy="2057870"/>
          </a:xfrm>
        </p:grpSpPr>
        <p:sp>
          <p:nvSpPr>
            <p:cNvPr id="36" name="文本框 49"/>
            <p:cNvSpPr txBox="1">
              <a:spLocks noChangeArrowheads="1"/>
            </p:cNvSpPr>
            <p:nvPr/>
          </p:nvSpPr>
          <p:spPr bwMode="auto">
            <a:xfrm>
              <a:off x="-149654" y="4384432"/>
              <a:ext cx="2443306" cy="41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charset="0"/>
                <a:buChar char="•"/>
                <a:defRPr kumimoji="1" sz="2800">
                  <a:solidFill>
                    <a:schemeClr val="tx1"/>
                  </a:solidFill>
                  <a:latin typeface="Calibri" pitchFamily="34" charset="0"/>
                  <a:ea typeface="宋体" charset="-122"/>
                </a:defRPr>
              </a:lvl1pPr>
              <a:lvl2pPr marL="742950" indent="-285750">
                <a:lnSpc>
                  <a:spcPct val="90000"/>
                </a:lnSpc>
                <a:spcBef>
                  <a:spcPts val="500"/>
                </a:spcBef>
                <a:buFont typeface="Arial" charset="0"/>
                <a:buChar char="•"/>
                <a:defRPr kumimoji="1" sz="2400">
                  <a:solidFill>
                    <a:schemeClr val="tx1"/>
                  </a:solidFill>
                  <a:latin typeface="Calibri" pitchFamily="34" charset="0"/>
                  <a:ea typeface="宋体" charset="-122"/>
                </a:defRPr>
              </a:lvl2pPr>
              <a:lvl3pPr marL="1143000" indent="-228600">
                <a:lnSpc>
                  <a:spcPct val="90000"/>
                </a:lnSpc>
                <a:spcBef>
                  <a:spcPts val="500"/>
                </a:spcBef>
                <a:buFont typeface="Arial" charset="0"/>
                <a:buChar char="•"/>
                <a:defRPr kumimoji="1" sz="2000">
                  <a:solidFill>
                    <a:schemeClr val="tx1"/>
                  </a:solidFill>
                  <a:latin typeface="Calibri" pitchFamily="34" charset="0"/>
                  <a:ea typeface="宋体" charset="-122"/>
                </a:defRPr>
              </a:lvl3pPr>
              <a:lvl4pPr marL="1600200" indent="-228600">
                <a:lnSpc>
                  <a:spcPct val="90000"/>
                </a:lnSpc>
                <a:spcBef>
                  <a:spcPts val="500"/>
                </a:spcBef>
                <a:buFont typeface="Arial" charset="0"/>
                <a:buChar char="•"/>
                <a:defRPr kumimoji="1">
                  <a:solidFill>
                    <a:schemeClr val="tx1"/>
                  </a:solidFill>
                  <a:latin typeface="Calibri" pitchFamily="34" charset="0"/>
                  <a:ea typeface="宋体" charset="-122"/>
                </a:defRPr>
              </a:lvl4pPr>
              <a:lvl5pPr marL="2057400" indent="-228600">
                <a:lnSpc>
                  <a:spcPct val="90000"/>
                </a:lnSpc>
                <a:spcBef>
                  <a:spcPts val="500"/>
                </a:spcBef>
                <a:buFont typeface="Arial" charset="0"/>
                <a:buChar char="•"/>
                <a:defRPr kumimoji="1">
                  <a:solidFill>
                    <a:schemeClr val="tx1"/>
                  </a:solidFill>
                  <a:latin typeface="Calibri" pitchFamily="34" charset="0"/>
                  <a:ea typeface="宋体" charset="-122"/>
                </a:defRPr>
              </a:lvl5pPr>
              <a:lvl6pPr marL="25146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6pPr>
              <a:lvl7pPr marL="29718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7pPr>
              <a:lvl8pPr marL="34290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8pPr>
              <a:lvl9pPr marL="3886200" indent="-228600" eaLnBrk="0" fontAlgn="base" hangingPunct="0">
                <a:lnSpc>
                  <a:spcPct val="90000"/>
                </a:lnSpc>
                <a:spcBef>
                  <a:spcPts val="500"/>
                </a:spcBef>
                <a:spcAft>
                  <a:spcPct val="0"/>
                </a:spcAft>
                <a:buFont typeface="Arial" charset="0"/>
                <a:buChar char="•"/>
                <a:defRPr kumimoji="1">
                  <a:solidFill>
                    <a:schemeClr val="tx1"/>
                  </a:solidFill>
                  <a:latin typeface="Calibri" pitchFamily="34" charset="0"/>
                  <a:ea typeface="宋体" charset="-122"/>
                </a:defRPr>
              </a:lvl9pPr>
            </a:lstStyle>
            <a:p>
              <a:pPr algn="ctr">
                <a:lnSpc>
                  <a:spcPct val="100000"/>
                </a:lnSpc>
                <a:spcBef>
                  <a:spcPct val="0"/>
                </a:spcBef>
                <a:buFontTx/>
                <a:buNone/>
              </a:pPr>
              <a:r>
                <a:rPr kumimoji="0" lang="en-US" altLang="zh-CN" sz="1800" b="1" dirty="0" smtClean="0"/>
                <a:t>Albert </a:t>
              </a:r>
              <a:r>
                <a:rPr kumimoji="0" lang="en-US" altLang="zh-CN" sz="1800" b="1" dirty="0" err="1" smtClean="0"/>
                <a:t>Fert</a:t>
              </a:r>
              <a:endParaRPr kumimoji="0" lang="zh-CN" altLang="en-US" sz="1800" b="1" dirty="0"/>
            </a:p>
          </p:txBody>
        </p:sp>
        <p:pic>
          <p:nvPicPr>
            <p:cNvPr id="37" name="图片 36"/>
            <p:cNvPicPr>
              <a:picLocks noChangeAspect="1"/>
            </p:cNvPicPr>
            <p:nvPr/>
          </p:nvPicPr>
          <p:blipFill>
            <a:blip r:embed="rId12" cstate="email">
              <a:extLst>
                <a:ext uri="{28A0092B-C50C-407E-A947-70E740481C1C}">
                  <a14:useLocalDpi xmlns:a14="http://schemas.microsoft.com/office/drawing/2010/main"/>
                </a:ext>
              </a:extLst>
            </a:blip>
            <a:srcRect/>
            <a:stretch>
              <a:fillRect/>
            </a:stretch>
          </p:blipFill>
          <p:spPr bwMode="auto">
            <a:xfrm>
              <a:off x="344931" y="2738522"/>
              <a:ext cx="1464223" cy="1668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 name="矩形 37"/>
          <p:cNvSpPr/>
          <p:nvPr/>
        </p:nvSpPr>
        <p:spPr>
          <a:xfrm>
            <a:off x="1907704" y="3081734"/>
            <a:ext cx="2376264" cy="646331"/>
          </a:xfrm>
          <a:prstGeom prst="rect">
            <a:avLst/>
          </a:prstGeom>
        </p:spPr>
        <p:txBody>
          <a:bodyPr wrap="square">
            <a:spAutoFit/>
          </a:bodyPr>
          <a:lstStyle/>
          <a:p>
            <a:pPr marL="285750" indent="-285750">
              <a:buFont typeface="Arial" panose="020B0604020202020204" pitchFamily="34" charset="0"/>
              <a:buChar char="•"/>
            </a:pPr>
            <a:r>
              <a:rPr lang="en-US" altLang="zh-CN" dirty="0">
                <a:solidFill>
                  <a:srgbClr val="FF0000"/>
                </a:solidFill>
              </a:rPr>
              <a:t>2007</a:t>
            </a:r>
            <a:r>
              <a:rPr lang="zh-CN" altLang="en-US" dirty="0">
                <a:solidFill>
                  <a:srgbClr val="FF0000"/>
                </a:solidFill>
              </a:rPr>
              <a:t>诺贝尔物理奖</a:t>
            </a:r>
            <a:endParaRPr lang="fr-FR" altLang="zh-CN" dirty="0">
              <a:solidFill>
                <a:srgbClr val="FF0000"/>
              </a:solidFill>
            </a:endParaRPr>
          </a:p>
          <a:p>
            <a:pPr marL="285750" indent="-285750">
              <a:buFont typeface="Arial" panose="020B0604020202020204" pitchFamily="34" charset="0"/>
              <a:buChar char="•"/>
            </a:pPr>
            <a:r>
              <a:rPr lang="zh-CN" altLang="en-US" dirty="0">
                <a:solidFill>
                  <a:srgbClr val="FF0000"/>
                </a:solidFill>
              </a:rPr>
              <a:t>北航</a:t>
            </a:r>
            <a:r>
              <a:rPr lang="zh-CN" altLang="en-US" dirty="0" smtClean="0">
                <a:solidFill>
                  <a:srgbClr val="FF0000"/>
                </a:solidFill>
              </a:rPr>
              <a:t>外</a:t>
            </a:r>
            <a:r>
              <a:rPr lang="zh-CN" altLang="en-US" dirty="0">
                <a:solidFill>
                  <a:srgbClr val="FF0000"/>
                </a:solidFill>
              </a:rPr>
              <a:t>专千人</a:t>
            </a:r>
          </a:p>
        </p:txBody>
      </p:sp>
      <p:sp>
        <p:nvSpPr>
          <p:cNvPr id="39" name="矩形 38"/>
          <p:cNvSpPr/>
          <p:nvPr/>
        </p:nvSpPr>
        <p:spPr>
          <a:xfrm>
            <a:off x="5868144" y="2970419"/>
            <a:ext cx="3245390" cy="1477328"/>
          </a:xfrm>
          <a:prstGeom prst="rect">
            <a:avLst/>
          </a:prstGeom>
        </p:spPr>
        <p:txBody>
          <a:bodyPr wrap="square">
            <a:spAutoFit/>
          </a:bodyPr>
          <a:lstStyle/>
          <a:p>
            <a:pPr marL="285750" indent="-285750">
              <a:buFont typeface="Arial" panose="020B0604020202020204" pitchFamily="34" charset="0"/>
              <a:buChar char="•"/>
            </a:pPr>
            <a:r>
              <a:rPr lang="zh-CN" altLang="zh-CN" dirty="0">
                <a:solidFill>
                  <a:srgbClr val="FF0000"/>
                </a:solidFill>
                <a:latin typeface="+mn-ea"/>
                <a:ea typeface="+mn-ea"/>
              </a:rPr>
              <a:t>英国爱丁堡皇家学院</a:t>
            </a:r>
            <a:r>
              <a:rPr lang="zh-CN" altLang="zh-CN" dirty="0" smtClean="0">
                <a:solidFill>
                  <a:srgbClr val="FF0000"/>
                </a:solidFill>
                <a:latin typeface="+mn-ea"/>
                <a:ea typeface="+mn-ea"/>
              </a:rPr>
              <a:t>院士</a:t>
            </a:r>
            <a:r>
              <a:rPr lang="zh-CN" altLang="en-US" dirty="0" smtClean="0">
                <a:solidFill>
                  <a:srgbClr val="FF0000"/>
                </a:solidFill>
                <a:latin typeface="+mn-ea"/>
                <a:ea typeface="+mn-ea"/>
              </a:rPr>
              <a:t>，</a:t>
            </a:r>
            <a:r>
              <a:rPr lang="en-US" altLang="zh-CN" dirty="0">
                <a:solidFill>
                  <a:srgbClr val="FF0000"/>
                </a:solidFill>
                <a:latin typeface="+mn-ea"/>
              </a:rPr>
              <a:t>ACM Fellow</a:t>
            </a:r>
          </a:p>
          <a:p>
            <a:pPr marL="285750" indent="-285750">
              <a:buFont typeface="Arial" panose="020B0604020202020204" pitchFamily="34" charset="0"/>
              <a:buChar char="•"/>
            </a:pPr>
            <a:r>
              <a:rPr lang="zh-CN" altLang="en-US" dirty="0" smtClean="0">
                <a:solidFill>
                  <a:srgbClr val="FF0000"/>
                </a:solidFill>
                <a:latin typeface="+mn-ea"/>
                <a:ea typeface="+mn-ea"/>
              </a:rPr>
              <a:t>北航千人计划专家</a:t>
            </a:r>
            <a:endParaRPr lang="en-US" altLang="zh-CN" dirty="0" smtClean="0">
              <a:solidFill>
                <a:srgbClr val="FF0000"/>
              </a:solidFill>
              <a:latin typeface="+mn-ea"/>
              <a:ea typeface="+mn-ea"/>
            </a:endParaRPr>
          </a:p>
          <a:p>
            <a:pPr marL="285750" indent="-285750">
              <a:buFont typeface="Arial" panose="020B0604020202020204" pitchFamily="34" charset="0"/>
              <a:buChar char="•"/>
            </a:pPr>
            <a:r>
              <a:rPr lang="zh-CN" altLang="zh-CN" dirty="0" smtClean="0">
                <a:solidFill>
                  <a:srgbClr val="FF0000"/>
                </a:solidFill>
                <a:latin typeface="+mn-ea"/>
                <a:ea typeface="+mn-ea"/>
              </a:rPr>
              <a:t>数据库系统</a:t>
            </a:r>
            <a:r>
              <a:rPr lang="zh-CN" altLang="zh-CN" dirty="0">
                <a:solidFill>
                  <a:srgbClr val="FF0000"/>
                </a:solidFill>
                <a:latin typeface="+mn-ea"/>
                <a:ea typeface="+mn-ea"/>
              </a:rPr>
              <a:t>与理论国际顶级</a:t>
            </a:r>
            <a:r>
              <a:rPr lang="zh-CN" altLang="zh-CN" dirty="0" smtClean="0">
                <a:solidFill>
                  <a:srgbClr val="FF0000"/>
                </a:solidFill>
                <a:latin typeface="+mn-ea"/>
                <a:ea typeface="+mn-ea"/>
              </a:rPr>
              <a:t>专家</a:t>
            </a:r>
            <a:endParaRPr lang="zh-CN" altLang="en-US" dirty="0">
              <a:solidFill>
                <a:srgbClr val="FF0000"/>
              </a:solidFill>
              <a:latin typeface="+mn-ea"/>
              <a:ea typeface="+mn-ea"/>
            </a:endParaRPr>
          </a:p>
        </p:txBody>
      </p:sp>
      <p:sp>
        <p:nvSpPr>
          <p:cNvPr id="40" name="矩形 39"/>
          <p:cNvSpPr/>
          <p:nvPr/>
        </p:nvSpPr>
        <p:spPr>
          <a:xfrm>
            <a:off x="1763688" y="1121260"/>
            <a:ext cx="2376264" cy="923330"/>
          </a:xfrm>
          <a:prstGeom prst="rect">
            <a:avLst/>
          </a:prstGeom>
        </p:spPr>
        <p:txBody>
          <a:bodyPr wrap="square">
            <a:spAutoFit/>
          </a:bodyPr>
          <a:lstStyle/>
          <a:p>
            <a:pPr marL="285750" indent="-285750">
              <a:buFont typeface="Arial" panose="020B0604020202020204" pitchFamily="34" charset="0"/>
              <a:buChar char="•"/>
            </a:pPr>
            <a:r>
              <a:rPr lang="zh-CN" altLang="en-US" dirty="0" smtClean="0">
                <a:solidFill>
                  <a:srgbClr val="FF0000"/>
                </a:solidFill>
              </a:rPr>
              <a:t>中国科学院院士</a:t>
            </a:r>
            <a:endParaRPr lang="en-US" altLang="zh-CN" dirty="0" smtClean="0">
              <a:solidFill>
                <a:srgbClr val="FF0000"/>
              </a:solidFill>
            </a:endParaRPr>
          </a:p>
          <a:p>
            <a:pPr marL="285750" indent="-285750">
              <a:buFont typeface="Arial" panose="020B0604020202020204" pitchFamily="34" charset="0"/>
              <a:buChar char="•"/>
            </a:pPr>
            <a:r>
              <a:rPr lang="zh-CN" altLang="en-US" dirty="0">
                <a:solidFill>
                  <a:srgbClr val="FF0000"/>
                </a:solidFill>
                <a:latin typeface="黑体"/>
                <a:ea typeface="黑体"/>
                <a:cs typeface="黑体"/>
                <a:sym typeface="黑体"/>
              </a:rPr>
              <a:t>中国科学院信息技术科学部主任</a:t>
            </a:r>
            <a:endParaRPr lang="zh-CN" altLang="en-US" dirty="0">
              <a:solidFill>
                <a:srgbClr val="FF0000"/>
              </a:solidFill>
            </a:endParaRPr>
          </a:p>
        </p:txBody>
      </p:sp>
      <p:sp>
        <p:nvSpPr>
          <p:cNvPr id="41" name="矩形 40"/>
          <p:cNvSpPr/>
          <p:nvPr/>
        </p:nvSpPr>
        <p:spPr>
          <a:xfrm>
            <a:off x="5742481" y="1063858"/>
            <a:ext cx="3005984" cy="1200329"/>
          </a:xfrm>
          <a:prstGeom prst="rect">
            <a:avLst/>
          </a:prstGeom>
        </p:spPr>
        <p:txBody>
          <a:bodyPr wrap="square">
            <a:spAutoFit/>
          </a:bodyPr>
          <a:lstStyle/>
          <a:p>
            <a:pPr marL="285750" indent="-285750">
              <a:buFont typeface="Arial" panose="020B0604020202020204" pitchFamily="34" charset="0"/>
              <a:buChar char="•"/>
            </a:pPr>
            <a:r>
              <a:rPr lang="zh-CN" altLang="zh-CN" dirty="0" smtClean="0">
                <a:solidFill>
                  <a:srgbClr val="FF0000"/>
                </a:solidFill>
                <a:latin typeface="黑体" panose="02010609060101010101" pitchFamily="49" charset="-122"/>
                <a:ea typeface="黑体" panose="02010609060101010101" pitchFamily="49" charset="-122"/>
              </a:rPr>
              <a:t>英国皇家学院</a:t>
            </a:r>
            <a:r>
              <a:rPr lang="zh-CN" altLang="en-US" dirty="0" smtClean="0">
                <a:solidFill>
                  <a:srgbClr val="FF0000"/>
                </a:solidFill>
                <a:latin typeface="黑体" panose="02010609060101010101" pitchFamily="49" charset="-122"/>
                <a:ea typeface="黑体" panose="02010609060101010101" pitchFamily="49" charset="-122"/>
              </a:rPr>
              <a:t>院士，苏格兰</a:t>
            </a:r>
            <a:r>
              <a:rPr lang="zh-CN" altLang="zh-CN" dirty="0" smtClean="0">
                <a:solidFill>
                  <a:srgbClr val="FF0000"/>
                </a:solidFill>
                <a:latin typeface="黑体" panose="02010609060101010101" pitchFamily="49" charset="-122"/>
                <a:ea typeface="黑体" panose="02010609060101010101" pitchFamily="49" charset="-122"/>
              </a:rPr>
              <a:t>皇家学院</a:t>
            </a:r>
            <a:r>
              <a:rPr lang="zh-CN" altLang="en-US" dirty="0" smtClean="0">
                <a:solidFill>
                  <a:srgbClr val="FF0000"/>
                </a:solidFill>
                <a:latin typeface="黑体" panose="02010609060101010101" pitchFamily="49" charset="-122"/>
                <a:ea typeface="黑体" panose="02010609060101010101" pitchFamily="49" charset="-122"/>
              </a:rPr>
              <a:t>院士</a:t>
            </a:r>
            <a:endParaRPr lang="en-US" altLang="zh-CN" dirty="0" smtClean="0">
              <a:solidFill>
                <a:srgbClr val="FF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zh-CN" dirty="0">
                <a:solidFill>
                  <a:srgbClr val="FF0000"/>
                </a:solidFill>
                <a:latin typeface="黑体" panose="02010609060101010101" pitchFamily="49" charset="-122"/>
                <a:ea typeface="黑体" panose="02010609060101010101" pitchFamily="49" charset="-122"/>
              </a:rPr>
              <a:t>数据库系统与理论国际顶级</a:t>
            </a:r>
            <a:r>
              <a:rPr lang="zh-CN" altLang="zh-CN" dirty="0" smtClean="0">
                <a:solidFill>
                  <a:srgbClr val="FF0000"/>
                </a:solidFill>
                <a:latin typeface="黑体" panose="02010609060101010101" pitchFamily="49" charset="-122"/>
                <a:ea typeface="黑体" panose="02010609060101010101" pitchFamily="49" charset="-122"/>
              </a:rPr>
              <a:t>专家</a:t>
            </a:r>
            <a:endParaRPr lang="zh-CN" altLang="en-US"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65340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汇聚人才：概况</a:t>
            </a:r>
            <a:endParaRPr lang="en-US" dirty="0">
              <a:solidFill>
                <a:srgbClr val="002060"/>
              </a:solidFill>
            </a:endParaRPr>
          </a:p>
        </p:txBody>
      </p:sp>
      <p:sp>
        <p:nvSpPr>
          <p:cNvPr id="3" name="内容占位符 2"/>
          <p:cNvSpPr>
            <a:spLocks noGrp="1"/>
          </p:cNvSpPr>
          <p:nvPr>
            <p:ph idx="1"/>
          </p:nvPr>
        </p:nvSpPr>
        <p:spPr>
          <a:xfrm>
            <a:off x="249375" y="1323100"/>
            <a:ext cx="8716764" cy="5108180"/>
          </a:xfrm>
        </p:spPr>
        <p:txBody>
          <a:bodyPr>
            <a:normAutofit fontScale="92500"/>
          </a:bodyPr>
          <a:lstStyle/>
          <a:p>
            <a:pPr>
              <a:buFont typeface="Arial" pitchFamily="34" charset="0"/>
              <a:buChar char="•"/>
            </a:pPr>
            <a:r>
              <a:rPr lang="zh-CN" altLang="en-US" dirty="0" smtClean="0">
                <a:solidFill>
                  <a:srgbClr val="000000"/>
                </a:solidFill>
                <a:latin typeface="黑体" panose="02010609060101010101" pitchFamily="49" charset="-122"/>
              </a:rPr>
              <a:t>引进</a:t>
            </a:r>
            <a:r>
              <a:rPr lang="zh-CN" altLang="en-US" dirty="0">
                <a:solidFill>
                  <a:srgbClr val="000000"/>
                </a:solidFill>
                <a:latin typeface="黑体" panose="02010609060101010101" pitchFamily="49" charset="-122"/>
              </a:rPr>
              <a:t>国外</a:t>
            </a:r>
            <a:r>
              <a:rPr lang="zh-CN" altLang="en-US" dirty="0" smtClean="0">
                <a:solidFill>
                  <a:srgbClr val="000000"/>
                </a:solidFill>
                <a:latin typeface="黑体" panose="02010609060101010101" pitchFamily="49" charset="-122"/>
              </a:rPr>
              <a:t>人才，</a:t>
            </a:r>
            <a:r>
              <a:rPr lang="zh-CN" altLang="zh-CN" dirty="0" smtClean="0">
                <a:solidFill>
                  <a:srgbClr val="000000"/>
                </a:solidFill>
                <a:latin typeface="黑体" panose="02010609060101010101" pitchFamily="49" charset="-122"/>
              </a:rPr>
              <a:t>整合</a:t>
            </a:r>
            <a:r>
              <a:rPr lang="zh-CN" altLang="zh-CN" dirty="0">
                <a:solidFill>
                  <a:srgbClr val="000000"/>
                </a:solidFill>
                <a:latin typeface="黑体" panose="02010609060101010101" pitchFamily="49" charset="-122"/>
              </a:rPr>
              <a:t>校内</a:t>
            </a:r>
            <a:r>
              <a:rPr lang="zh-CN" altLang="zh-CN" dirty="0" smtClean="0">
                <a:solidFill>
                  <a:srgbClr val="000000"/>
                </a:solidFill>
                <a:latin typeface="黑体" panose="02010609060101010101" pitchFamily="49" charset="-122"/>
              </a:rPr>
              <a:t>资源</a:t>
            </a:r>
            <a:r>
              <a:rPr lang="zh-CN" altLang="en-US" dirty="0" smtClean="0">
                <a:solidFill>
                  <a:srgbClr val="000000"/>
                </a:solidFill>
                <a:latin typeface="黑体" panose="02010609060101010101" pitchFamily="49" charset="-122"/>
              </a:rPr>
              <a:t>，中心已聘用人员共 </a:t>
            </a:r>
            <a:r>
              <a:rPr lang="en-US" altLang="zh-CN" b="1" dirty="0" smtClean="0">
                <a:solidFill>
                  <a:srgbClr val="FF0000"/>
                </a:solidFill>
                <a:latin typeface="黑体" panose="02010609060101010101" pitchFamily="49" charset="-122"/>
              </a:rPr>
              <a:t>64</a:t>
            </a:r>
            <a:r>
              <a:rPr lang="zh-CN" altLang="en-US" dirty="0" smtClean="0">
                <a:solidFill>
                  <a:srgbClr val="000000"/>
                </a:solidFill>
                <a:latin typeface="黑体" panose="02010609060101010101" pitchFamily="49" charset="-122"/>
              </a:rPr>
              <a:t>人，初步形成核心</a:t>
            </a:r>
            <a:r>
              <a:rPr lang="zh-CN" altLang="en-US" dirty="0">
                <a:solidFill>
                  <a:srgbClr val="000000"/>
                </a:solidFill>
                <a:latin typeface="黑体" panose="02010609060101010101" pitchFamily="49" charset="-122"/>
              </a:rPr>
              <a:t>研究</a:t>
            </a:r>
            <a:r>
              <a:rPr lang="zh-CN" altLang="en-US" dirty="0" smtClean="0">
                <a:solidFill>
                  <a:srgbClr val="000000"/>
                </a:solidFill>
                <a:latin typeface="黑体" panose="02010609060101010101" pitchFamily="49" charset="-122"/>
              </a:rPr>
              <a:t>团队，其中：</a:t>
            </a:r>
            <a:endParaRPr lang="en-US" altLang="zh-CN" dirty="0" smtClean="0">
              <a:solidFill>
                <a:srgbClr val="000000"/>
              </a:solidFill>
              <a:latin typeface="黑体" panose="02010609060101010101" pitchFamily="49" charset="-122"/>
            </a:endParaRPr>
          </a:p>
          <a:p>
            <a:pPr>
              <a:buFont typeface="Arial" pitchFamily="34" charset="0"/>
              <a:buChar char="•"/>
            </a:pPr>
            <a:endParaRPr lang="en-US" altLang="zh-CN" dirty="0" smtClean="0">
              <a:solidFill>
                <a:srgbClr val="000000"/>
              </a:solidFill>
              <a:latin typeface="黑体" panose="02010609060101010101" pitchFamily="49" charset="-122"/>
            </a:endParaRPr>
          </a:p>
          <a:p>
            <a:pPr>
              <a:buFont typeface="Arial" pitchFamily="34" charset="0"/>
              <a:buChar char="•"/>
            </a:pPr>
            <a:endParaRPr lang="en-US" altLang="zh-CN" dirty="0">
              <a:solidFill>
                <a:srgbClr val="000000"/>
              </a:solidFill>
              <a:latin typeface="黑体" panose="02010609060101010101" pitchFamily="49" charset="-122"/>
            </a:endParaRPr>
          </a:p>
          <a:p>
            <a:pPr>
              <a:buFont typeface="Arial" pitchFamily="34" charset="0"/>
              <a:buChar char="•"/>
            </a:pPr>
            <a:endParaRPr lang="en-US" altLang="zh-CN" dirty="0" smtClean="0">
              <a:solidFill>
                <a:srgbClr val="000000"/>
              </a:solidFill>
              <a:latin typeface="黑体" panose="02010609060101010101" pitchFamily="49" charset="-122"/>
            </a:endParaRPr>
          </a:p>
          <a:p>
            <a:pPr>
              <a:buFont typeface="Arial" pitchFamily="34" charset="0"/>
              <a:buChar char="•"/>
            </a:pPr>
            <a:endParaRPr lang="en-US" altLang="zh-CN" dirty="0">
              <a:solidFill>
                <a:srgbClr val="000000"/>
              </a:solidFill>
              <a:latin typeface="黑体" panose="02010609060101010101" pitchFamily="49" charset="-122"/>
            </a:endParaRPr>
          </a:p>
          <a:p>
            <a:pPr>
              <a:buFont typeface="Arial" pitchFamily="34" charset="0"/>
              <a:buChar char="•"/>
            </a:pPr>
            <a:r>
              <a:rPr lang="en-US" altLang="zh-CN" dirty="0" smtClean="0">
                <a:solidFill>
                  <a:srgbClr val="000000"/>
                </a:solidFill>
                <a:latin typeface="黑体" panose="02010609060101010101" pitchFamily="49" charset="-122"/>
              </a:rPr>
              <a:t>2015</a:t>
            </a:r>
            <a:r>
              <a:rPr lang="zh-CN" altLang="en-US" dirty="0" smtClean="0">
                <a:solidFill>
                  <a:srgbClr val="000000"/>
                </a:solidFill>
                <a:latin typeface="黑体" panose="02010609060101010101" pitchFamily="49" charset="-122"/>
              </a:rPr>
              <a:t>－</a:t>
            </a:r>
            <a:r>
              <a:rPr lang="en-US" altLang="zh-CN" dirty="0" smtClean="0">
                <a:solidFill>
                  <a:srgbClr val="000000"/>
                </a:solidFill>
                <a:latin typeface="黑体" panose="02010609060101010101" pitchFamily="49" charset="-122"/>
              </a:rPr>
              <a:t>2016</a:t>
            </a:r>
            <a:r>
              <a:rPr lang="zh-CN" altLang="en-US" dirty="0" smtClean="0">
                <a:solidFill>
                  <a:srgbClr val="000000"/>
                </a:solidFill>
                <a:latin typeface="黑体" panose="02010609060101010101" pitchFamily="49" charset="-122"/>
              </a:rPr>
              <a:t>年，累计新引进高端智力资源：</a:t>
            </a:r>
            <a:endParaRPr lang="en-US" altLang="zh-CN" dirty="0" smtClean="0">
              <a:solidFill>
                <a:srgbClr val="000000"/>
              </a:solidFill>
              <a:latin typeface="黑体" panose="02010609060101010101" pitchFamily="49" charset="-122"/>
            </a:endParaRPr>
          </a:p>
          <a:p>
            <a:pPr lvl="1">
              <a:buFont typeface="Arial" pitchFamily="34" charset="0"/>
              <a:buChar char="•"/>
            </a:pPr>
            <a:r>
              <a:rPr lang="zh-CN" altLang="en-US" sz="2400" b="0" dirty="0" smtClean="0">
                <a:solidFill>
                  <a:srgbClr val="000000"/>
                </a:solidFill>
                <a:latin typeface="黑体" panose="02010609060101010101" pitchFamily="49" charset="-122"/>
              </a:rPr>
              <a:t>诺贝尔奖获得者：</a:t>
            </a:r>
            <a:r>
              <a:rPr lang="en-US" altLang="zh-CN" sz="2400" b="0" dirty="0" smtClean="0">
                <a:solidFill>
                  <a:srgbClr val="000000"/>
                </a:solidFill>
                <a:latin typeface="黑体" panose="02010609060101010101" pitchFamily="49" charset="-122"/>
              </a:rPr>
              <a:t>1</a:t>
            </a:r>
            <a:r>
              <a:rPr lang="zh-CN" altLang="en-US" sz="2400" b="0" dirty="0" smtClean="0">
                <a:solidFill>
                  <a:srgbClr val="000000"/>
                </a:solidFill>
                <a:latin typeface="黑体" panose="02010609060101010101" pitchFamily="49" charset="-122"/>
              </a:rPr>
              <a:t>人</a:t>
            </a:r>
            <a:endParaRPr lang="en-US" altLang="zh-CN" sz="2400" b="0" dirty="0" smtClean="0">
              <a:solidFill>
                <a:srgbClr val="000000"/>
              </a:solidFill>
              <a:latin typeface="黑体" panose="02010609060101010101" pitchFamily="49" charset="-122"/>
            </a:endParaRPr>
          </a:p>
          <a:p>
            <a:pPr lvl="1">
              <a:buFont typeface="Arial" pitchFamily="34" charset="0"/>
              <a:buChar char="•"/>
            </a:pPr>
            <a:r>
              <a:rPr lang="zh-CN" altLang="en-US" sz="2400" b="0" dirty="0">
                <a:solidFill>
                  <a:srgbClr val="000000"/>
                </a:solidFill>
                <a:latin typeface="黑体" panose="02010609060101010101" pitchFamily="49" charset="-122"/>
              </a:rPr>
              <a:t>千</a:t>
            </a:r>
            <a:r>
              <a:rPr lang="zh-CN" altLang="en-US" sz="2400" b="0" dirty="0" smtClean="0">
                <a:solidFill>
                  <a:srgbClr val="000000"/>
                </a:solidFill>
                <a:latin typeface="黑体" panose="02010609060101010101" pitchFamily="49" charset="-122"/>
              </a:rPr>
              <a:t>人计划特聘教授：</a:t>
            </a:r>
            <a:r>
              <a:rPr lang="en-US" altLang="zh-CN" sz="2400" b="0" dirty="0" smtClean="0">
                <a:solidFill>
                  <a:srgbClr val="000000"/>
                </a:solidFill>
                <a:latin typeface="黑体" panose="02010609060101010101" pitchFamily="49" charset="-122"/>
              </a:rPr>
              <a:t>3</a:t>
            </a:r>
            <a:r>
              <a:rPr lang="zh-CN" altLang="en-US" sz="2400" b="0" dirty="0" smtClean="0">
                <a:solidFill>
                  <a:srgbClr val="000000"/>
                </a:solidFill>
                <a:latin typeface="黑体" panose="02010609060101010101" pitchFamily="49" charset="-122"/>
              </a:rPr>
              <a:t>人</a:t>
            </a:r>
            <a:endParaRPr lang="en-US" altLang="zh-CN" sz="2400" b="0" dirty="0" smtClean="0">
              <a:solidFill>
                <a:srgbClr val="000000"/>
              </a:solidFill>
              <a:latin typeface="黑体" panose="02010609060101010101" pitchFamily="49" charset="-122"/>
            </a:endParaRPr>
          </a:p>
          <a:p>
            <a:pPr lvl="1">
              <a:buFont typeface="Arial" pitchFamily="34" charset="0"/>
              <a:buChar char="•"/>
            </a:pPr>
            <a:r>
              <a:rPr lang="zh-CN" altLang="en-US" sz="2400" b="0" dirty="0" smtClean="0">
                <a:solidFill>
                  <a:srgbClr val="000000"/>
                </a:solidFill>
                <a:latin typeface="黑体" panose="02010609060101010101" pitchFamily="49" charset="-122"/>
              </a:rPr>
              <a:t>杰青、长江基金获得者：</a:t>
            </a:r>
            <a:r>
              <a:rPr lang="en-US" altLang="zh-CN" sz="2400" b="0" dirty="0" smtClean="0">
                <a:solidFill>
                  <a:srgbClr val="000000"/>
                </a:solidFill>
                <a:latin typeface="黑体" panose="02010609060101010101" pitchFamily="49" charset="-122"/>
              </a:rPr>
              <a:t>3</a:t>
            </a:r>
            <a:r>
              <a:rPr lang="zh-CN" altLang="en-US" sz="2400" b="0" dirty="0" smtClean="0">
                <a:solidFill>
                  <a:srgbClr val="000000"/>
                </a:solidFill>
                <a:latin typeface="黑体" panose="02010609060101010101" pitchFamily="49" charset="-122"/>
              </a:rPr>
              <a:t>人</a:t>
            </a:r>
            <a:endParaRPr lang="en-US" altLang="zh-CN" sz="2400" b="0" dirty="0" smtClean="0">
              <a:solidFill>
                <a:srgbClr val="000000"/>
              </a:solidFill>
              <a:latin typeface="黑体" panose="02010609060101010101" pitchFamily="49" charset="-122"/>
            </a:endParaRPr>
          </a:p>
          <a:p>
            <a:pPr lvl="1">
              <a:buFont typeface="Arial" pitchFamily="34" charset="0"/>
              <a:buChar char="•"/>
            </a:pPr>
            <a:r>
              <a:rPr lang="zh-CN" altLang="en-US" sz="2400" b="0" dirty="0" smtClean="0">
                <a:solidFill>
                  <a:srgbClr val="000000"/>
                </a:solidFill>
                <a:latin typeface="黑体" panose="02010609060101010101" pitchFamily="49" charset="-122"/>
              </a:rPr>
              <a:t>其他青年人才计划获得者（千人、优青、卓百等）：</a:t>
            </a:r>
            <a:r>
              <a:rPr lang="en-US" altLang="zh-CN" sz="2400" b="0" dirty="0" smtClean="0">
                <a:solidFill>
                  <a:srgbClr val="000000"/>
                </a:solidFill>
                <a:latin typeface="黑体" panose="02010609060101010101" pitchFamily="49" charset="-122"/>
              </a:rPr>
              <a:t>14</a:t>
            </a:r>
            <a:r>
              <a:rPr lang="zh-CN" altLang="en-US" sz="2400" b="0" dirty="0" smtClean="0">
                <a:solidFill>
                  <a:srgbClr val="000000"/>
                </a:solidFill>
                <a:latin typeface="黑体" panose="02010609060101010101" pitchFamily="49" charset="-122"/>
              </a:rPr>
              <a:t>人</a:t>
            </a:r>
            <a:endParaRPr lang="zh-CN" altLang="en-US" sz="2400" b="0" dirty="0">
              <a:solidFill>
                <a:srgbClr val="000000"/>
              </a:solidFill>
              <a:latin typeface="黑体" panose="02010609060101010101" pitchFamily="49" charset="-122"/>
            </a:endParaRPr>
          </a:p>
          <a:p>
            <a:endParaRPr lang="en-US" dirty="0"/>
          </a:p>
        </p:txBody>
      </p:sp>
      <p:sp>
        <p:nvSpPr>
          <p:cNvPr id="4" name="矩形 3"/>
          <p:cNvSpPr/>
          <p:nvPr/>
        </p:nvSpPr>
        <p:spPr>
          <a:xfrm>
            <a:off x="899160" y="2223918"/>
            <a:ext cx="7909560" cy="1572307"/>
          </a:xfrm>
          <a:prstGeom prst="rect">
            <a:avLst/>
          </a:prstGeom>
          <a:ln w="28575">
            <a:solidFill>
              <a:schemeClr val="accent6">
                <a:lumMod val="75000"/>
              </a:schemeClr>
            </a:solidFill>
          </a:ln>
        </p:spPr>
        <p:txBody>
          <a:bodyPr vert="horz" lIns="91440" tIns="45720" rIns="91440" bIns="45720" rtlCol="0">
            <a:normAutofit fontScale="92500" lnSpcReduction="10000"/>
          </a:bodyPr>
          <a:lstStyle/>
          <a:p>
            <a:pPr marL="342900" indent="-342900" eaLnBrk="0" hangingPunct="0">
              <a:spcBef>
                <a:spcPct val="20000"/>
              </a:spcBef>
              <a:buBlip>
                <a:blip r:embed="rId2"/>
              </a:buBlip>
            </a:pPr>
            <a:r>
              <a:rPr lang="zh-CN" altLang="zh-CN" sz="2400" b="1" dirty="0"/>
              <a:t>数据科学与计算</a:t>
            </a:r>
            <a:r>
              <a:rPr lang="zh-CN" altLang="zh-CN" sz="2400" b="1" dirty="0" smtClean="0"/>
              <a:t>智能</a:t>
            </a:r>
            <a:r>
              <a:rPr lang="zh-CN" altLang="en-US" sz="2400" b="1" dirty="0" smtClean="0"/>
              <a:t>方向：</a:t>
            </a:r>
            <a:r>
              <a:rPr lang="en-US" altLang="zh-CN" sz="2400" b="1" dirty="0" smtClean="0">
                <a:solidFill>
                  <a:srgbClr val="FF0000"/>
                </a:solidFill>
              </a:rPr>
              <a:t>21</a:t>
            </a:r>
            <a:r>
              <a:rPr lang="zh-CN" altLang="en-US" sz="2400" b="1" dirty="0" smtClean="0"/>
              <a:t>人</a:t>
            </a:r>
            <a:r>
              <a:rPr lang="en-US" altLang="zh-CN" sz="2400" b="1" dirty="0" smtClean="0"/>
              <a:t>,</a:t>
            </a:r>
            <a:endParaRPr lang="en-US" altLang="zh-CN" sz="2400" b="1" dirty="0" smtClean="0">
              <a:solidFill>
                <a:srgbClr val="FF0000"/>
              </a:solidFill>
            </a:endParaRPr>
          </a:p>
          <a:p>
            <a:pPr marL="342900" indent="-342900" eaLnBrk="0" hangingPunct="0">
              <a:spcBef>
                <a:spcPct val="20000"/>
              </a:spcBef>
              <a:buBlip>
                <a:blip r:embed="rId2"/>
              </a:buBlip>
            </a:pPr>
            <a:r>
              <a:rPr lang="zh-CN" altLang="en-US" sz="2400" b="1" dirty="0" smtClean="0"/>
              <a:t>新型计算与系统方向：</a:t>
            </a:r>
            <a:r>
              <a:rPr lang="en-US" altLang="zh-CN" sz="2400" b="1" dirty="0" smtClean="0">
                <a:solidFill>
                  <a:srgbClr val="FF0000"/>
                </a:solidFill>
              </a:rPr>
              <a:t>1</a:t>
            </a:r>
            <a:r>
              <a:rPr lang="en-US" altLang="zh-CN" sz="2400" b="1" dirty="0">
                <a:solidFill>
                  <a:srgbClr val="FF0000"/>
                </a:solidFill>
              </a:rPr>
              <a:t>5</a:t>
            </a:r>
            <a:r>
              <a:rPr lang="zh-CN" altLang="en-US" sz="2400" b="1" dirty="0" smtClean="0"/>
              <a:t>人</a:t>
            </a:r>
            <a:endParaRPr lang="en-US" altLang="zh-CN" sz="2400" b="1" dirty="0" smtClean="0">
              <a:solidFill>
                <a:srgbClr val="FF0000"/>
              </a:solidFill>
            </a:endParaRPr>
          </a:p>
          <a:p>
            <a:pPr marL="342900" indent="-342900" eaLnBrk="0" hangingPunct="0">
              <a:spcBef>
                <a:spcPct val="20000"/>
              </a:spcBef>
              <a:buBlip>
                <a:blip r:embed="rId2"/>
              </a:buBlip>
            </a:pPr>
            <a:r>
              <a:rPr lang="zh-CN" altLang="zh-CN" sz="2400" b="1" dirty="0"/>
              <a:t>脑认知与</a:t>
            </a:r>
            <a:r>
              <a:rPr lang="zh-CN" altLang="zh-CN" sz="2400" b="1" dirty="0" smtClean="0"/>
              <a:t>仿真</a:t>
            </a:r>
            <a:r>
              <a:rPr lang="zh-CN" altLang="en-US" sz="2400" b="1" dirty="0" smtClean="0"/>
              <a:t>方向：</a:t>
            </a:r>
            <a:r>
              <a:rPr lang="en-US" altLang="zh-CN" sz="2400" b="1" dirty="0" smtClean="0">
                <a:solidFill>
                  <a:srgbClr val="FF0000"/>
                </a:solidFill>
              </a:rPr>
              <a:t>12</a:t>
            </a:r>
            <a:r>
              <a:rPr lang="zh-CN" altLang="en-US" sz="2400" b="1" dirty="0" smtClean="0"/>
              <a:t>人</a:t>
            </a:r>
            <a:endParaRPr lang="en-US" altLang="zh-CN" sz="2400" b="1" dirty="0" smtClean="0">
              <a:solidFill>
                <a:srgbClr val="FF0000"/>
              </a:solidFill>
            </a:endParaRPr>
          </a:p>
          <a:p>
            <a:pPr marL="342900" indent="-342900" eaLnBrk="0" hangingPunct="0">
              <a:spcBef>
                <a:spcPct val="20000"/>
              </a:spcBef>
              <a:buBlip>
                <a:blip r:embed="rId2"/>
              </a:buBlip>
            </a:pPr>
            <a:r>
              <a:rPr lang="zh-CN" altLang="zh-CN" sz="2400" b="1" dirty="0"/>
              <a:t>数据工程与脑机</a:t>
            </a:r>
            <a:r>
              <a:rPr lang="zh-CN" altLang="zh-CN" sz="2400" b="1" dirty="0" smtClean="0"/>
              <a:t>技术</a:t>
            </a:r>
            <a:r>
              <a:rPr lang="zh-CN" altLang="en-US" sz="2400" b="1" dirty="0" smtClean="0"/>
              <a:t>方向：</a:t>
            </a:r>
            <a:r>
              <a:rPr lang="en-US" altLang="zh-CN" sz="2400" b="1" dirty="0" smtClean="0">
                <a:solidFill>
                  <a:srgbClr val="FF0000"/>
                </a:solidFill>
              </a:rPr>
              <a:t>16</a:t>
            </a:r>
            <a:r>
              <a:rPr lang="zh-CN" altLang="en-US" sz="2400" b="1" dirty="0" smtClean="0"/>
              <a:t>人</a:t>
            </a:r>
            <a:endParaRPr lang="en-US" altLang="zh-CN" sz="2400" b="1" dirty="0" smtClean="0">
              <a:solidFill>
                <a:srgbClr val="FF0000"/>
              </a:solidFill>
            </a:endParaRPr>
          </a:p>
        </p:txBody>
      </p:sp>
    </p:spTree>
    <p:extLst>
      <p:ext uri="{BB962C8B-B14F-4D97-AF65-F5344CB8AC3E}">
        <p14:creationId xmlns:p14="http://schemas.microsoft.com/office/powerpoint/2010/main" val="31316961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汇聚人才：首席科学家（</a:t>
            </a:r>
            <a:r>
              <a:rPr lang="en-US" altLang="zh-CN" dirty="0">
                <a:solidFill>
                  <a:srgbClr val="002060"/>
                </a:solidFill>
              </a:rPr>
              <a:t>PI</a:t>
            </a:r>
            <a:r>
              <a:rPr lang="zh-CN" altLang="en-US" dirty="0">
                <a:solidFill>
                  <a:srgbClr val="002060"/>
                </a:solidFill>
              </a:rPr>
              <a:t>）</a:t>
            </a:r>
            <a:endParaRPr lang="en-US" dirty="0">
              <a:solidFill>
                <a:srgbClr val="002060"/>
              </a:solidFill>
            </a:endParaRPr>
          </a:p>
        </p:txBody>
      </p:sp>
      <p:sp>
        <p:nvSpPr>
          <p:cNvPr id="3" name="内容占位符 2"/>
          <p:cNvSpPr>
            <a:spLocks noGrp="1"/>
          </p:cNvSpPr>
          <p:nvPr>
            <p:ph idx="1"/>
          </p:nvPr>
        </p:nvSpPr>
        <p:spPr>
          <a:xfrm>
            <a:off x="249375" y="1201180"/>
            <a:ext cx="8716764" cy="4634351"/>
          </a:xfrm>
        </p:spPr>
        <p:txBody>
          <a:bodyPr>
            <a:normAutofit/>
          </a:bodyPr>
          <a:lstStyle/>
          <a:p>
            <a:r>
              <a:rPr lang="zh-CN" altLang="en-US" sz="2400" dirty="0" smtClean="0">
                <a:solidFill>
                  <a:srgbClr val="000000"/>
                </a:solidFill>
                <a:latin typeface="+mj-lt"/>
              </a:rPr>
              <a:t>首批确定</a:t>
            </a:r>
            <a:r>
              <a:rPr lang="en-US" altLang="zh-CN" sz="2400" b="1" dirty="0" smtClean="0">
                <a:solidFill>
                  <a:srgbClr val="FF0000"/>
                </a:solidFill>
                <a:latin typeface="+mj-lt"/>
              </a:rPr>
              <a:t>10</a:t>
            </a:r>
            <a:r>
              <a:rPr lang="zh-CN" altLang="en-US" sz="2400" dirty="0" smtClean="0">
                <a:solidFill>
                  <a:srgbClr val="000000"/>
                </a:solidFill>
                <a:latin typeface="+mj-lt"/>
              </a:rPr>
              <a:t>名首席科学家</a:t>
            </a:r>
            <a:endParaRPr lang="en-US" altLang="zh-CN" sz="2400" dirty="0" smtClean="0">
              <a:solidFill>
                <a:srgbClr val="000000"/>
              </a:solidFill>
              <a:latin typeface="+mj-lt"/>
            </a:endParaRPr>
          </a:p>
          <a:p>
            <a:r>
              <a:rPr lang="zh-CN" altLang="en-US" sz="2400" dirty="0" smtClean="0">
                <a:solidFill>
                  <a:srgbClr val="000000"/>
                </a:solidFill>
                <a:latin typeface="+mj-lt"/>
              </a:rPr>
              <a:t>引进</a:t>
            </a:r>
            <a:r>
              <a:rPr lang="zh-CN" altLang="en-US" sz="2400" dirty="0">
                <a:solidFill>
                  <a:srgbClr val="FF0000"/>
                </a:solidFill>
                <a:latin typeface="+mj-lt"/>
              </a:rPr>
              <a:t>诺贝尔奖获得者</a:t>
            </a:r>
            <a:r>
              <a:rPr lang="en-US" altLang="zh-CN" sz="2400" dirty="0">
                <a:solidFill>
                  <a:srgbClr val="000000"/>
                </a:solidFill>
                <a:latin typeface="+mj-lt"/>
              </a:rPr>
              <a:t>Albert </a:t>
            </a:r>
            <a:r>
              <a:rPr lang="en-US" altLang="zh-CN" sz="2400" dirty="0" err="1">
                <a:solidFill>
                  <a:srgbClr val="000000"/>
                </a:solidFill>
                <a:latin typeface="+mj-lt"/>
              </a:rPr>
              <a:t>Fert</a:t>
            </a:r>
            <a:r>
              <a:rPr lang="en-US" altLang="zh-CN" sz="2400" dirty="0">
                <a:solidFill>
                  <a:srgbClr val="000000"/>
                </a:solidFill>
                <a:latin typeface="+mj-lt"/>
              </a:rPr>
              <a:t> </a:t>
            </a:r>
            <a:r>
              <a:rPr lang="zh-CN" altLang="zh-CN" sz="2400" dirty="0" smtClean="0">
                <a:solidFill>
                  <a:srgbClr val="000000"/>
                </a:solidFill>
                <a:latin typeface="+mj-lt"/>
              </a:rPr>
              <a:t>教授</a:t>
            </a:r>
            <a:r>
              <a:rPr lang="zh-CN" altLang="en-US" sz="2400" dirty="0" smtClean="0">
                <a:solidFill>
                  <a:srgbClr val="000000"/>
                </a:solidFill>
                <a:latin typeface="+mj-lt"/>
              </a:rPr>
              <a:t>（兼职）、</a:t>
            </a:r>
            <a:r>
              <a:rPr lang="zh-CN" altLang="en-US" sz="2400" dirty="0">
                <a:solidFill>
                  <a:srgbClr val="000000"/>
                </a:solidFill>
                <a:latin typeface="+mj-lt"/>
              </a:rPr>
              <a:t>数据库领域专家、</a:t>
            </a:r>
            <a:r>
              <a:rPr lang="zh-CN" altLang="en-US" sz="2400" dirty="0">
                <a:solidFill>
                  <a:srgbClr val="FF0000"/>
                </a:solidFill>
                <a:latin typeface="+mj-lt"/>
              </a:rPr>
              <a:t>千人计划</a:t>
            </a:r>
            <a:r>
              <a:rPr lang="zh-CN" altLang="en-US" sz="2400" dirty="0">
                <a:solidFill>
                  <a:srgbClr val="000000"/>
                </a:solidFill>
                <a:latin typeface="+mj-lt"/>
              </a:rPr>
              <a:t>樊文飞教授、</a:t>
            </a:r>
            <a:r>
              <a:rPr lang="zh-CN" altLang="en-US" sz="2400" dirty="0">
                <a:solidFill>
                  <a:srgbClr val="FF0000"/>
                </a:solidFill>
                <a:latin typeface="+mj-lt"/>
              </a:rPr>
              <a:t>千人计划</a:t>
            </a:r>
            <a:r>
              <a:rPr lang="zh-CN" altLang="en-US" sz="2400" dirty="0">
                <a:solidFill>
                  <a:srgbClr val="000000"/>
                </a:solidFill>
                <a:latin typeface="+mj-lt"/>
              </a:rPr>
              <a:t>徐洁</a:t>
            </a:r>
            <a:r>
              <a:rPr lang="zh-CN" altLang="en-US" sz="2400" dirty="0" smtClean="0">
                <a:solidFill>
                  <a:srgbClr val="000000"/>
                </a:solidFill>
                <a:latin typeface="+mj-lt"/>
              </a:rPr>
              <a:t>教授、青年千人赵巍胜等首席科学家</a:t>
            </a:r>
            <a:r>
              <a:rPr lang="en-US" altLang="zh-CN" sz="2400" b="1" dirty="0" smtClean="0">
                <a:solidFill>
                  <a:srgbClr val="FF0000"/>
                </a:solidFill>
                <a:latin typeface="+mj-lt"/>
              </a:rPr>
              <a:t>4</a:t>
            </a:r>
            <a:r>
              <a:rPr lang="zh-CN" altLang="en-US" sz="2400" dirty="0" smtClean="0">
                <a:solidFill>
                  <a:srgbClr val="000000"/>
                </a:solidFill>
                <a:latin typeface="+mj-lt"/>
              </a:rPr>
              <a:t>名（全时全职）</a:t>
            </a:r>
            <a:endParaRPr lang="en-US" altLang="zh-CN" sz="2400" dirty="0">
              <a:solidFill>
                <a:srgbClr val="000000"/>
              </a:solidFill>
              <a:latin typeface="+mj-lt"/>
            </a:endParaRPr>
          </a:p>
          <a:p>
            <a:endParaRPr lang="en-US" sz="2400" dirty="0">
              <a:latin typeface="+mj-lt"/>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92493" y="2842776"/>
            <a:ext cx="6590347" cy="3882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84431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a:xfrm>
            <a:off x="1" y="3698802"/>
            <a:ext cx="9177436" cy="2602845"/>
            <a:chOff x="1" y="890292"/>
            <a:chExt cx="9177436" cy="2602845"/>
          </a:xfrm>
        </p:grpSpPr>
        <p:sp>
          <p:nvSpPr>
            <p:cNvPr id="35" name="Shape 261"/>
            <p:cNvSpPr/>
            <p:nvPr/>
          </p:nvSpPr>
          <p:spPr>
            <a:xfrm>
              <a:off x="716621" y="1556792"/>
              <a:ext cx="6747761" cy="923330"/>
            </a:xfrm>
            <a:prstGeom prst="rect">
              <a:avLst/>
            </a:prstGeom>
            <a:solidFill>
              <a:srgbClr val="FFFFFF"/>
            </a:solidFill>
            <a:ln w="12700">
              <a:miter lim="400000"/>
            </a:ln>
            <a:extLst>
              <a:ext uri="{C572A759-6A51-4108-AA02-DFA0A04FC94B}">
                <ma14:wrappingTextBoxFlag xmlns:ma14="http://schemas.microsoft.com/office/mac/drawingml/2011/main" xmlns="" val="1"/>
              </a:ext>
            </a:extLst>
          </p:spPr>
          <p:txBody>
            <a:bodyPr wrap="square" lIns="0" tIns="0" rIns="0" bIns="0">
              <a:spAutoFit/>
            </a:bodyPr>
            <a:lstStyle/>
            <a:p>
              <a:pPr lvl="0"/>
              <a:r>
                <a:rPr sz="2000" dirty="0">
                  <a:latin typeface="Arial"/>
                  <a:ea typeface="Arial"/>
                  <a:cs typeface="Arial"/>
                  <a:sym typeface="Arial"/>
                </a:rPr>
                <a:t>Nature/Science </a:t>
              </a:r>
              <a:r>
                <a:rPr lang="zh-CN" altLang="en-US" sz="2000" dirty="0" smtClean="0">
                  <a:solidFill>
                    <a:srgbClr val="FF0000"/>
                  </a:solidFill>
                  <a:latin typeface="Arial"/>
                  <a:ea typeface="Arial"/>
                  <a:cs typeface="Arial"/>
                  <a:sym typeface="Arial"/>
                </a:rPr>
                <a:t>近</a:t>
              </a:r>
              <a:r>
                <a:rPr sz="2000" dirty="0">
                  <a:solidFill>
                    <a:srgbClr val="FF0000"/>
                  </a:solidFill>
                  <a:latin typeface="Arial"/>
                  <a:ea typeface="Arial"/>
                  <a:cs typeface="Arial"/>
                  <a:sym typeface="Arial"/>
                </a:rPr>
                <a:t>15</a:t>
              </a:r>
              <a:r>
                <a:rPr sz="2000" dirty="0">
                  <a:solidFill>
                    <a:srgbClr val="FF0000"/>
                  </a:solidFill>
                  <a:latin typeface="Arial"/>
                  <a:ea typeface="Arial"/>
                  <a:cs typeface="Arial"/>
                  <a:sym typeface="宋体"/>
                </a:rPr>
                <a:t>年约</a:t>
              </a:r>
              <a:r>
                <a:rPr sz="2000" dirty="0">
                  <a:solidFill>
                    <a:srgbClr val="FF0000"/>
                  </a:solidFill>
                  <a:latin typeface="Arial"/>
                  <a:ea typeface="Arial"/>
                  <a:cs typeface="Arial"/>
                  <a:sym typeface="Arial"/>
                </a:rPr>
                <a:t>50</a:t>
              </a:r>
              <a:r>
                <a:rPr sz="2000" dirty="0">
                  <a:solidFill>
                    <a:srgbClr val="FF0000"/>
                  </a:solidFill>
                  <a:latin typeface="Arial"/>
                  <a:ea typeface="Arial"/>
                  <a:cs typeface="Arial"/>
                  <a:sym typeface="宋体"/>
                </a:rPr>
                <a:t>篇关于脑科学、大数据等研究</a:t>
              </a:r>
              <a:endParaRPr sz="2000" dirty="0">
                <a:solidFill>
                  <a:srgbClr val="FF0000"/>
                </a:solidFill>
                <a:latin typeface="Arial"/>
                <a:ea typeface="Arial"/>
                <a:cs typeface="Arial"/>
                <a:sym typeface="Arial"/>
              </a:endParaRPr>
            </a:p>
            <a:p>
              <a:pPr lvl="1" indent="0"/>
              <a:r>
                <a:rPr sz="2000" dirty="0">
                  <a:latin typeface="Arial"/>
                  <a:ea typeface="Arial"/>
                  <a:cs typeface="Arial"/>
                  <a:sym typeface="Arial"/>
                </a:rPr>
                <a:t>Nature(2008): ”</a:t>
              </a:r>
              <a:r>
                <a:rPr i="1" u="sng" dirty="0">
                  <a:solidFill>
                    <a:srgbClr val="FF0000"/>
                  </a:solidFill>
                  <a:latin typeface="Arial"/>
                  <a:ea typeface="Arial"/>
                  <a:cs typeface="Arial"/>
                  <a:sym typeface="Arial"/>
                </a:rPr>
                <a:t>Big Data</a:t>
              </a:r>
              <a:r>
                <a:rPr sz="2000" dirty="0">
                  <a:latin typeface="Arial"/>
                  <a:ea typeface="Arial"/>
                  <a:cs typeface="Arial"/>
                  <a:sym typeface="Arial"/>
                </a:rPr>
                <a:t>”,</a:t>
              </a:r>
              <a:endParaRPr dirty="0">
                <a:latin typeface="Arial"/>
                <a:ea typeface="Arial"/>
                <a:cs typeface="Arial"/>
                <a:sym typeface="Arial"/>
              </a:endParaRPr>
            </a:p>
            <a:p>
              <a:pPr marL="177800" lvl="1" indent="-177800"/>
              <a:r>
                <a:rPr sz="2000" dirty="0">
                  <a:latin typeface="Arial"/>
                  <a:ea typeface="Arial"/>
                  <a:cs typeface="Arial"/>
                  <a:sym typeface="Arial"/>
                </a:rPr>
                <a:t>Science(2011): ”</a:t>
              </a:r>
              <a:r>
                <a:rPr i="1" u="sng" dirty="0">
                  <a:solidFill>
                    <a:srgbClr val="FF0000"/>
                  </a:solidFill>
                  <a:latin typeface="Arial"/>
                  <a:ea typeface="Arial"/>
                  <a:cs typeface="Arial"/>
                  <a:sym typeface="Arial"/>
                </a:rPr>
                <a:t>Dealing with data</a:t>
              </a:r>
              <a:r>
                <a:rPr dirty="0">
                  <a:latin typeface="Arial"/>
                  <a:ea typeface="Arial"/>
                  <a:cs typeface="Arial"/>
                  <a:sym typeface="Arial"/>
                </a:rPr>
                <a:t>”</a:t>
              </a:r>
            </a:p>
          </p:txBody>
        </p:sp>
        <p:grpSp>
          <p:nvGrpSpPr>
            <p:cNvPr id="36" name="组合 35"/>
            <p:cNvGrpSpPr/>
            <p:nvPr/>
          </p:nvGrpSpPr>
          <p:grpSpPr>
            <a:xfrm>
              <a:off x="6960804" y="2081333"/>
              <a:ext cx="1929452" cy="1047411"/>
              <a:chOff x="6896635" y="5336782"/>
              <a:chExt cx="1675904" cy="880207"/>
            </a:xfrm>
          </p:grpSpPr>
          <p:pic>
            <p:nvPicPr>
              <p:cNvPr id="42" name="image40.jpg"/>
              <p:cNvPicPr/>
              <p:nvPr/>
            </p:nvPicPr>
            <p:blipFill>
              <a:blip r:embed="rId3" cstate="email">
                <a:extLst>
                  <a:ext uri="{28A0092B-C50C-407E-A947-70E740481C1C}">
                    <a14:useLocalDpi xmlns:a14="http://schemas.microsoft.com/office/drawing/2010/main"/>
                  </a:ext>
                </a:extLst>
              </a:blip>
              <a:stretch>
                <a:fillRect/>
              </a:stretch>
            </p:blipFill>
            <p:spPr>
              <a:xfrm>
                <a:off x="7850476" y="5336782"/>
                <a:ext cx="722063" cy="880207"/>
              </a:xfrm>
              <a:prstGeom prst="rect">
                <a:avLst/>
              </a:prstGeom>
              <a:ln w="12700">
                <a:miter lim="400000"/>
              </a:ln>
              <a:effectLst>
                <a:outerShdw blurRad="50800" dist="38100" dir="2700000" rotWithShape="0">
                  <a:srgbClr val="000000">
                    <a:alpha val="40000"/>
                  </a:srgbClr>
                </a:outerShdw>
              </a:effectLst>
            </p:spPr>
          </p:pic>
          <p:pic>
            <p:nvPicPr>
              <p:cNvPr id="43" name="image41.png"/>
              <p:cNvPicPr/>
              <p:nvPr/>
            </p:nvPicPr>
            <p:blipFill>
              <a:blip r:embed="rId4" cstate="email">
                <a:extLst>
                  <a:ext uri="{28A0092B-C50C-407E-A947-70E740481C1C}">
                    <a14:useLocalDpi xmlns:a14="http://schemas.microsoft.com/office/drawing/2010/main"/>
                  </a:ext>
                </a:extLst>
              </a:blip>
              <a:stretch>
                <a:fillRect/>
              </a:stretch>
            </p:blipFill>
            <p:spPr>
              <a:xfrm>
                <a:off x="6896635" y="5336782"/>
                <a:ext cx="702128" cy="880207"/>
              </a:xfrm>
              <a:prstGeom prst="rect">
                <a:avLst/>
              </a:prstGeom>
              <a:ln w="12700">
                <a:miter lim="400000"/>
              </a:ln>
              <a:effectLst>
                <a:outerShdw blurRad="50800" dist="38100" dir="2700000" rotWithShape="0">
                  <a:srgbClr val="000000">
                    <a:alpha val="40000"/>
                  </a:srgbClr>
                </a:outerShdw>
              </a:effectLst>
            </p:spPr>
          </p:pic>
        </p:grpSp>
        <p:sp>
          <p:nvSpPr>
            <p:cNvPr id="37" name="Shape 264"/>
            <p:cNvSpPr/>
            <p:nvPr/>
          </p:nvSpPr>
          <p:spPr>
            <a:xfrm>
              <a:off x="1" y="890292"/>
              <a:ext cx="9177436" cy="523220"/>
            </a:xfrm>
            <a:prstGeom prst="rect">
              <a:avLst/>
            </a:prstGeom>
            <a:solidFill>
              <a:schemeClr val="accent1">
                <a:lumMod val="40000"/>
                <a:lumOff val="60000"/>
              </a:schemeClr>
            </a:solidFill>
            <a:ln w="12700">
              <a:miter lim="400000"/>
            </a:ln>
            <a:extLst>
              <a:ext uri="{C572A759-6A51-4108-AA02-DFA0A04FC94B}">
                <ma14:wrappingTextBoxFlag xmlns:ma14="http://schemas.microsoft.com/office/mac/drawingml/2011/main" xmlns="" val="1"/>
              </a:ext>
            </a:extLst>
          </p:spPr>
          <p:txBody>
            <a:bodyPr wrap="square" lIns="45719" rIns="45719">
              <a:spAutoFit/>
            </a:bodyPr>
            <a:lstStyle>
              <a:lvl1pPr marL="300037" indent="-300037">
                <a:spcBef>
                  <a:spcPts val="600"/>
                </a:spcBef>
                <a:buSzPct val="100000"/>
                <a:buBlip>
                  <a:blip r:embed="rId5"/>
                </a:buBlip>
                <a:defRPr sz="2800">
                  <a:latin typeface="黑体"/>
                  <a:ea typeface="黑体"/>
                  <a:cs typeface="黑体"/>
                  <a:sym typeface="黑体"/>
                </a:defRPr>
              </a:lvl1pPr>
            </a:lstStyle>
            <a:p>
              <a:pPr lvl="0">
                <a:defRPr sz="1800"/>
              </a:pPr>
              <a:r>
                <a:rPr sz="2800" dirty="0" err="1" smtClean="0"/>
                <a:t>大数据与智能科学</a:t>
              </a:r>
              <a:r>
                <a:rPr lang="zh-CN" altLang="en-US" sz="2800" dirty="0" smtClean="0"/>
                <a:t>的为</a:t>
              </a:r>
              <a:r>
                <a:rPr lang="zh-CN" altLang="en-US" sz="2800" b="1" dirty="0" smtClean="0">
                  <a:solidFill>
                    <a:srgbClr val="FF0000"/>
                  </a:solidFill>
                </a:rPr>
                <a:t>创造类人智能</a:t>
              </a:r>
              <a:r>
                <a:rPr lang="zh-CN" altLang="en-US" sz="2800" dirty="0" smtClean="0"/>
                <a:t>提供可能</a:t>
              </a:r>
              <a:endParaRPr sz="2800" dirty="0"/>
            </a:p>
          </p:txBody>
        </p:sp>
        <p:grpSp>
          <p:nvGrpSpPr>
            <p:cNvPr id="38" name="组合 37"/>
            <p:cNvGrpSpPr/>
            <p:nvPr/>
          </p:nvGrpSpPr>
          <p:grpSpPr>
            <a:xfrm>
              <a:off x="4754623" y="2081333"/>
              <a:ext cx="1916386" cy="1084233"/>
              <a:chOff x="6896636" y="4390168"/>
              <a:chExt cx="1664555" cy="911151"/>
            </a:xfrm>
          </p:grpSpPr>
          <p:pic>
            <p:nvPicPr>
              <p:cNvPr id="40" name="image42.jpg"/>
              <p:cNvPicPr/>
              <p:nvPr/>
            </p:nvPicPr>
            <p:blipFill>
              <a:blip r:embed="rId6" cstate="email">
                <a:extLst>
                  <a:ext uri="{28A0092B-C50C-407E-A947-70E740481C1C}">
                    <a14:useLocalDpi xmlns:a14="http://schemas.microsoft.com/office/drawing/2010/main"/>
                  </a:ext>
                </a:extLst>
              </a:blip>
              <a:stretch>
                <a:fillRect/>
              </a:stretch>
            </p:blipFill>
            <p:spPr>
              <a:xfrm>
                <a:off x="7850476" y="4390168"/>
                <a:ext cx="710715" cy="911150"/>
              </a:xfrm>
              <a:prstGeom prst="rect">
                <a:avLst/>
              </a:prstGeom>
              <a:ln w="12700">
                <a:miter lim="400000"/>
              </a:ln>
              <a:effectLst>
                <a:outerShdw blurRad="292100" dist="139700" dir="2700000" rotWithShape="0">
                  <a:srgbClr val="333333">
                    <a:alpha val="64999"/>
                  </a:srgbClr>
                </a:outerShdw>
              </a:effectLst>
            </p:spPr>
          </p:pic>
          <p:pic>
            <p:nvPicPr>
              <p:cNvPr id="41" name="image43.jpg"/>
              <p:cNvPicPr/>
              <p:nvPr/>
            </p:nvPicPr>
            <p:blipFill>
              <a:blip r:embed="rId7" cstate="email">
                <a:extLst>
                  <a:ext uri="{28A0092B-C50C-407E-A947-70E740481C1C}">
                    <a14:useLocalDpi xmlns:a14="http://schemas.microsoft.com/office/drawing/2010/main"/>
                  </a:ext>
                </a:extLst>
              </a:blip>
              <a:stretch>
                <a:fillRect/>
              </a:stretch>
            </p:blipFill>
            <p:spPr>
              <a:xfrm>
                <a:off x="6896636" y="4390168"/>
                <a:ext cx="702128" cy="911151"/>
              </a:xfrm>
              <a:prstGeom prst="rect">
                <a:avLst/>
              </a:prstGeom>
              <a:ln w="12700">
                <a:miter lim="400000"/>
              </a:ln>
              <a:effectLst>
                <a:outerShdw blurRad="292100" dist="139700" dir="2700000" rotWithShape="0">
                  <a:srgbClr val="333333">
                    <a:alpha val="64999"/>
                  </a:srgbClr>
                </a:outerShdw>
              </a:effectLst>
            </p:spPr>
          </p:pic>
        </p:grpSp>
        <p:pic>
          <p:nvPicPr>
            <p:cNvPr id="39" name="图片 38"/>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3785" y="2476962"/>
              <a:ext cx="4610223" cy="1016175"/>
            </a:xfrm>
            <a:prstGeom prst="rect">
              <a:avLst/>
            </a:prstGeom>
          </p:spPr>
        </p:pic>
      </p:grpSp>
      <p:sp>
        <p:nvSpPr>
          <p:cNvPr id="2" name="标题 1"/>
          <p:cNvSpPr>
            <a:spLocks noGrp="1"/>
          </p:cNvSpPr>
          <p:nvPr>
            <p:ph type="title"/>
          </p:nvPr>
        </p:nvSpPr>
        <p:spPr/>
        <p:txBody>
          <a:bodyPr vert="horz" lIns="91440" tIns="45720" rIns="91440" bIns="45720" rtlCol="0" anchor="ctr">
            <a:normAutofit/>
          </a:bodyPr>
          <a:lstStyle/>
          <a:p>
            <a:r>
              <a:rPr lang="zh-CN" altLang="en-US" dirty="0" smtClean="0">
                <a:solidFill>
                  <a:srgbClr val="002060"/>
                </a:solidFill>
              </a:rPr>
              <a:t>中心定位：人工智能</a:t>
            </a:r>
            <a:r>
              <a:rPr lang="zh-CN" altLang="en-US" dirty="0">
                <a:solidFill>
                  <a:srgbClr val="002060"/>
                </a:solidFill>
              </a:rPr>
              <a:t>与类人智能</a:t>
            </a: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2</a:t>
            </a:fld>
            <a:endParaRPr lang="en-US" altLang="zh-CN"/>
          </a:p>
        </p:txBody>
      </p:sp>
      <p:pic>
        <p:nvPicPr>
          <p:cNvPr id="4" name="Picture 2"/>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506371" y="1149928"/>
            <a:ext cx="2470984" cy="1889352"/>
          </a:xfrm>
          <a:prstGeom prst="rect">
            <a:avLst/>
          </a:prstGeom>
          <a:ln>
            <a:noFill/>
          </a:ln>
          <a:effectLst>
            <a:outerShdw blurRad="292100" dist="139700" dir="2700000" algn="tl" rotWithShape="0">
              <a:srgbClr val="333333">
                <a:alpha val="65000"/>
              </a:srgbClr>
            </a:outerShdw>
          </a:effectLst>
        </p:spPr>
      </p:pic>
      <p:sp>
        <p:nvSpPr>
          <p:cNvPr id="14" name="TextBox 3"/>
          <p:cNvSpPr txBox="1"/>
          <p:nvPr/>
        </p:nvSpPr>
        <p:spPr>
          <a:xfrm>
            <a:off x="1053576" y="3198480"/>
            <a:ext cx="1415837" cy="369332"/>
          </a:xfrm>
          <a:prstGeom prst="rect">
            <a:avLst/>
          </a:prstGeom>
          <a:solidFill>
            <a:schemeClr val="bg1"/>
          </a:solidFill>
        </p:spPr>
        <p:txBody>
          <a:bodyPr wrap="none" rtlCol="0">
            <a:spAutoFit/>
          </a:bodyPr>
          <a:lstStyle/>
          <a:p>
            <a:r>
              <a:rPr lang="en-US" dirty="0" smtClean="0"/>
              <a:t>AI: </a:t>
            </a:r>
            <a:r>
              <a:rPr lang="en-US" dirty="0" err="1" smtClean="0"/>
              <a:t>AlphaGo</a:t>
            </a:r>
            <a:endParaRPr lang="en-US" dirty="0"/>
          </a:p>
        </p:txBody>
      </p:sp>
      <p:pic>
        <p:nvPicPr>
          <p:cNvPr id="1026" name="Picture 2" descr="http://i.ce.cn/ce/xwzx/shgj/gdxw/201602/08/W020160208469730373539.jpg"/>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3283000" y="1135070"/>
            <a:ext cx="2563255" cy="1889352"/>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3"/>
          <p:cNvSpPr txBox="1"/>
          <p:nvPr/>
        </p:nvSpPr>
        <p:spPr>
          <a:xfrm>
            <a:off x="3810545" y="3203684"/>
            <a:ext cx="1338828" cy="369332"/>
          </a:xfrm>
          <a:prstGeom prst="rect">
            <a:avLst/>
          </a:prstGeom>
          <a:solidFill>
            <a:schemeClr val="bg1"/>
          </a:solidFill>
        </p:spPr>
        <p:txBody>
          <a:bodyPr wrap="none" rtlCol="0">
            <a:spAutoFit/>
          </a:bodyPr>
          <a:lstStyle/>
          <a:p>
            <a:r>
              <a:rPr lang="zh-CN" altLang="en-US" dirty="0" smtClean="0">
                <a:latin typeface="黑体" panose="02010609060101010101" pitchFamily="49" charset="-122"/>
                <a:ea typeface="黑体" panose="02010609060101010101" pitchFamily="49" charset="-122"/>
              </a:rPr>
              <a:t>无人机编队</a:t>
            </a:r>
            <a:endParaRPr lang="en-US" dirty="0">
              <a:latin typeface="黑体" panose="02010609060101010101" pitchFamily="49" charset="-122"/>
              <a:ea typeface="黑体" panose="02010609060101010101" pitchFamily="49" charset="-122"/>
            </a:endParaRPr>
          </a:p>
        </p:txBody>
      </p:sp>
      <p:pic>
        <p:nvPicPr>
          <p:cNvPr id="1028" name="Picture 4" descr="http://leiphone.qiniudn.com/uploads/new/article/740_740/201507/55ae238eb7676.jpg"/>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6106988" y="1154528"/>
            <a:ext cx="2718495" cy="1889352"/>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6405788" y="3198480"/>
            <a:ext cx="1579278" cy="369332"/>
          </a:xfrm>
          <a:prstGeom prst="rect">
            <a:avLst/>
          </a:prstGeom>
        </p:spPr>
        <p:txBody>
          <a:bodyPr wrap="none">
            <a:spAutoFit/>
          </a:bodyPr>
          <a:lstStyle/>
          <a:p>
            <a:pPr algn="ctr"/>
            <a:r>
              <a:rPr lang="zh-CN" altLang="en-US" dirty="0">
                <a:solidFill>
                  <a:srgbClr val="333333"/>
                </a:solidFill>
                <a:latin typeface="黑体" panose="02010609060101010101" pitchFamily="49" charset="-122"/>
                <a:ea typeface="黑体" panose="02010609060101010101" pitchFamily="49" charset="-122"/>
              </a:rPr>
              <a:t>无人驾驶汽车</a:t>
            </a:r>
          </a:p>
        </p:txBody>
      </p:sp>
    </p:spTree>
    <p:extLst>
      <p:ext uri="{BB962C8B-B14F-4D97-AF65-F5344CB8AC3E}">
        <p14:creationId xmlns:p14="http://schemas.microsoft.com/office/powerpoint/2010/main" val="3375659200"/>
      </p:ext>
    </p:extLst>
  </p:cSld>
  <p:clrMapOvr>
    <a:masterClrMapping/>
  </p:clrMapOvr>
  <mc:AlternateContent xmlns:mc="http://schemas.openxmlformats.org/markup-compatibility/2006" xmlns:p14="http://schemas.microsoft.com/office/powerpoint/2010/main">
    <mc:Choice Requires="p14">
      <p:transition spd="slow" p14:dur="2000" advTm="23768"/>
    </mc:Choice>
    <mc:Fallback xmlns="">
      <p:transition spd="slow" advTm="23768"/>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汇聚人才：全职引进</a:t>
            </a:r>
            <a:endParaRPr lang="en-US" dirty="0">
              <a:solidFill>
                <a:srgbClr val="002060"/>
              </a:solidFill>
            </a:endParaRPr>
          </a:p>
        </p:txBody>
      </p:sp>
      <p:sp>
        <p:nvSpPr>
          <p:cNvPr id="3" name="内容占位符 2"/>
          <p:cNvSpPr>
            <a:spLocks noGrp="1"/>
          </p:cNvSpPr>
          <p:nvPr>
            <p:ph idx="1"/>
          </p:nvPr>
        </p:nvSpPr>
        <p:spPr>
          <a:xfrm>
            <a:off x="249375" y="1201181"/>
            <a:ext cx="8716764" cy="1084820"/>
          </a:xfrm>
        </p:spPr>
        <p:txBody>
          <a:bodyPr>
            <a:normAutofit/>
          </a:bodyPr>
          <a:lstStyle/>
          <a:p>
            <a:r>
              <a:rPr lang="zh-CN" altLang="en-US" dirty="0" smtClean="0"/>
              <a:t>从海外</a:t>
            </a:r>
            <a:r>
              <a:rPr lang="zh-CN" altLang="en-US" dirty="0"/>
              <a:t>（英国、美国、法国、香港、加拿大、中国香港等地）</a:t>
            </a:r>
            <a:r>
              <a:rPr lang="zh-CN" altLang="en-US" dirty="0" smtClean="0"/>
              <a:t>全职引进专家人才累计</a:t>
            </a:r>
            <a:r>
              <a:rPr lang="en-US" altLang="zh-CN" b="1" dirty="0" smtClean="0">
                <a:solidFill>
                  <a:srgbClr val="FF0000"/>
                </a:solidFill>
                <a:latin typeface="+mj-lt"/>
              </a:rPr>
              <a:t>20</a:t>
            </a:r>
            <a:r>
              <a:rPr lang="zh-CN" altLang="en-US" dirty="0" smtClean="0"/>
              <a:t>人</a:t>
            </a:r>
            <a:endParaRPr lang="en-US" altLang="zh-CN" dirty="0" smtClean="0"/>
          </a:p>
          <a:p>
            <a:endParaRPr lang="en-US" dirty="0"/>
          </a:p>
        </p:txBody>
      </p:sp>
      <p:sp>
        <p:nvSpPr>
          <p:cNvPr id="4" name="Text Placeholder 2"/>
          <p:cNvSpPr txBox="1">
            <a:spLocks/>
          </p:cNvSpPr>
          <p:nvPr/>
        </p:nvSpPr>
        <p:spPr>
          <a:xfrm>
            <a:off x="251041" y="5914557"/>
            <a:ext cx="833537" cy="455047"/>
          </a:xfrm>
          <a:prstGeom prst="rect">
            <a:avLst/>
          </a:prstGeom>
        </p:spPr>
        <p:txBody>
          <a:bodyPr>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Font typeface="Arial" panose="020B0604020202020204"/>
              <a:buNone/>
            </a:pPr>
            <a:r>
              <a:rPr lang="zh-CN" altLang="en-US" sz="1600" b="1" dirty="0" smtClean="0">
                <a:solidFill>
                  <a:srgbClr val="0000FF"/>
                </a:solidFill>
                <a:latin typeface="Arial" panose="020B0604020202020204" pitchFamily="34" charset="0"/>
                <a:cs typeface="Arial" panose="020B0604020202020204" pitchFamily="34" charset="0"/>
              </a:rPr>
              <a:t>于海明</a:t>
            </a:r>
            <a:endParaRPr lang="en-US" sz="1600" b="1" dirty="0">
              <a:latin typeface="Arial" panose="020B0604020202020204" pitchFamily="34" charset="0"/>
              <a:cs typeface="Arial" panose="020B0604020202020204" pitchFamily="34" charset="0"/>
            </a:endParaRPr>
          </a:p>
        </p:txBody>
      </p:sp>
      <p:pic>
        <p:nvPicPr>
          <p:cNvPr id="5" name="Picture 10" descr="http://www.ee.buaa.edu.cn/__local/F/39/D2/F764874395353FCBA2E381F8429_BCB5A1F7_2A734.jpg"/>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2846" y="4370628"/>
            <a:ext cx="994019" cy="1440424"/>
          </a:xfrm>
          <a:prstGeom prst="rect">
            <a:avLst/>
          </a:prstGeom>
          <a:noFill/>
          <a:ln>
            <a:noFill/>
          </a:ln>
        </p:spPr>
      </p:pic>
      <p:sp>
        <p:nvSpPr>
          <p:cNvPr id="6" name="Text Placeholder 2"/>
          <p:cNvSpPr txBox="1">
            <a:spLocks/>
          </p:cNvSpPr>
          <p:nvPr/>
        </p:nvSpPr>
        <p:spPr bwMode="auto">
          <a:xfrm>
            <a:off x="1760355" y="5914557"/>
            <a:ext cx="583500"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b="1" dirty="0" smtClean="0">
                <a:solidFill>
                  <a:srgbClr val="0000FF"/>
                </a:solidFill>
                <a:latin typeface="Arial" panose="020B0604020202020204" pitchFamily="34" charset="0"/>
                <a:cs typeface="Arial" panose="020B0604020202020204" pitchFamily="34" charset="0"/>
              </a:rPr>
              <a:t>雷娜 </a:t>
            </a:r>
            <a:endParaRPr lang="en-US" sz="1600" b="1" dirty="0">
              <a:solidFill>
                <a:schemeClr val="tx1"/>
              </a:solidFill>
              <a:latin typeface="Arial" panose="020B0604020202020204" pitchFamily="34" charset="0"/>
              <a:cs typeface="Arial" panose="020B0604020202020204" pitchFamily="34" charset="0"/>
            </a:endParaRPr>
          </a:p>
        </p:txBody>
      </p:sp>
      <p:sp>
        <p:nvSpPr>
          <p:cNvPr id="7" name="Text Placeholder 2"/>
          <p:cNvSpPr txBox="1">
            <a:spLocks/>
          </p:cNvSpPr>
          <p:nvPr/>
        </p:nvSpPr>
        <p:spPr bwMode="auto">
          <a:xfrm>
            <a:off x="3408824" y="5907595"/>
            <a:ext cx="617088"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b="1" dirty="0" smtClean="0">
                <a:solidFill>
                  <a:srgbClr val="0000FF"/>
                </a:solidFill>
                <a:latin typeface="Arial" panose="020B0604020202020204" pitchFamily="34" charset="0"/>
                <a:cs typeface="Arial" panose="020B0604020202020204" pitchFamily="34" charset="0"/>
              </a:rPr>
              <a:t>张悦 </a:t>
            </a:r>
            <a:endParaRPr lang="en-US" sz="1600" b="1" dirty="0">
              <a:solidFill>
                <a:schemeClr val="tx1"/>
              </a:solidFill>
              <a:latin typeface="Arial" panose="020B0604020202020204" pitchFamily="34" charset="0"/>
              <a:cs typeface="Arial" panose="020B0604020202020204" pitchFamily="34" charset="0"/>
            </a:endParaRPr>
          </a:p>
        </p:txBody>
      </p:sp>
      <p:sp>
        <p:nvSpPr>
          <p:cNvPr id="8" name="Text Placeholder 2"/>
          <p:cNvSpPr txBox="1">
            <a:spLocks/>
          </p:cNvSpPr>
          <p:nvPr/>
        </p:nvSpPr>
        <p:spPr bwMode="auto">
          <a:xfrm>
            <a:off x="4808555" y="5910526"/>
            <a:ext cx="1022463"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smtClean="0">
                <a:solidFill>
                  <a:srgbClr val="0000FF"/>
                </a:solidFill>
                <a:latin typeface="Arial" panose="020B0604020202020204" pitchFamily="34" charset="0"/>
                <a:cs typeface="Arial" panose="020B0604020202020204" pitchFamily="34" charset="0"/>
              </a:rPr>
              <a:t>杨建磊</a:t>
            </a:r>
            <a:endParaRPr lang="en-US" sz="1600" b="1" dirty="0">
              <a:solidFill>
                <a:schemeClr val="tx1"/>
              </a:solidFill>
              <a:latin typeface="Arial" panose="020B0604020202020204" pitchFamily="34" charset="0"/>
              <a:cs typeface="Arial" panose="020B0604020202020204" pitchFamily="34" charset="0"/>
            </a:endParaRPr>
          </a:p>
        </p:txBody>
      </p:sp>
      <p:pic>
        <p:nvPicPr>
          <p:cNvPr id="9" name="Picture 15" descr="http://www.ee.buaa.edu.cn/__local/5/1A/3E/90275C0B17662357CDA308200EA_5EFED58E_28DB0.jpg"/>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1607515" y="4469831"/>
            <a:ext cx="1041009" cy="1339113"/>
          </a:xfrm>
          <a:prstGeom prst="rect">
            <a:avLst/>
          </a:prstGeom>
          <a:noFill/>
          <a:ln>
            <a:noFill/>
          </a:ln>
        </p:spPr>
      </p:pic>
      <p:pic>
        <p:nvPicPr>
          <p:cNvPr id="10" name="Picture 16" descr="http://www.ee.buaa.edu.cn/__local/8/18/70/59FE3C701FB7661398DCCBF3966_E16159D1_AE2E.jpg"/>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bwMode="auto">
          <a:xfrm>
            <a:off x="3237294" y="4534240"/>
            <a:ext cx="1041009" cy="1308518"/>
          </a:xfrm>
          <a:prstGeom prst="rect">
            <a:avLst/>
          </a:prstGeom>
          <a:noFill/>
          <a:ln>
            <a:noFill/>
          </a:ln>
        </p:spPr>
      </p:pic>
      <p:pic>
        <p:nvPicPr>
          <p:cNvPr id="11" name="Picture 1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707580" y="4635380"/>
            <a:ext cx="1041009" cy="1194600"/>
          </a:xfrm>
          <a:prstGeom prst="rect">
            <a:avLst/>
          </a:prstGeom>
        </p:spPr>
      </p:pic>
      <p:sp>
        <p:nvSpPr>
          <p:cNvPr id="12" name="Rectangle 4"/>
          <p:cNvSpPr/>
          <p:nvPr/>
        </p:nvSpPr>
        <p:spPr>
          <a:xfrm>
            <a:off x="149632" y="6158221"/>
            <a:ext cx="1619738"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“青年千人”</a:t>
            </a:r>
          </a:p>
          <a:p>
            <a:r>
              <a:rPr lang="zh-CN" altLang="en-US" sz="1400" b="1" dirty="0" smtClean="0">
                <a:latin typeface="Arial" panose="020B0604020202020204" pitchFamily="34" charset="0"/>
                <a:ea typeface="+mn-ea"/>
                <a:cs typeface="Arial" panose="020B0604020202020204" pitchFamily="34" charset="0"/>
              </a:rPr>
              <a:t>德国慕尼黑工大</a:t>
            </a:r>
            <a:endParaRPr lang="en-US" altLang="zh-CN" sz="1400" b="1" dirty="0">
              <a:latin typeface="Arial" panose="020B0604020202020204" pitchFamily="34" charset="0"/>
              <a:ea typeface="+mn-ea"/>
              <a:cs typeface="Arial" panose="020B0604020202020204" pitchFamily="34" charset="0"/>
            </a:endParaRPr>
          </a:p>
        </p:txBody>
      </p:sp>
      <p:sp>
        <p:nvSpPr>
          <p:cNvPr id="13" name="Rectangle 18"/>
          <p:cNvSpPr/>
          <p:nvPr/>
        </p:nvSpPr>
        <p:spPr>
          <a:xfrm>
            <a:off x="1660382" y="6158221"/>
            <a:ext cx="1605931"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法国南巴黎大学</a:t>
            </a:r>
            <a:endParaRPr lang="en-US" altLang="zh-CN" sz="1400" b="1" dirty="0">
              <a:latin typeface="Arial" panose="020B0604020202020204" pitchFamily="34" charset="0"/>
              <a:ea typeface="+mn-ea"/>
              <a:cs typeface="Arial" panose="020B0604020202020204" pitchFamily="34" charset="0"/>
            </a:endParaRPr>
          </a:p>
        </p:txBody>
      </p:sp>
      <p:sp>
        <p:nvSpPr>
          <p:cNvPr id="14" name="Rectangle 20"/>
          <p:cNvSpPr/>
          <p:nvPr/>
        </p:nvSpPr>
        <p:spPr>
          <a:xfrm>
            <a:off x="4619366" y="6158221"/>
            <a:ext cx="3002703"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smtClean="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美国匹兹堡大学</a:t>
            </a:r>
            <a:endParaRPr lang="en-US" altLang="zh-CN" sz="1400" b="1" dirty="0">
              <a:latin typeface="Arial" panose="020B0604020202020204" pitchFamily="34" charset="0"/>
              <a:ea typeface="+mn-ea"/>
              <a:cs typeface="Arial" panose="020B0604020202020204" pitchFamily="34" charset="0"/>
            </a:endParaRPr>
          </a:p>
        </p:txBody>
      </p:sp>
      <p:sp>
        <p:nvSpPr>
          <p:cNvPr id="15" name="Text Placeholder 2"/>
          <p:cNvSpPr txBox="1">
            <a:spLocks/>
          </p:cNvSpPr>
          <p:nvPr/>
        </p:nvSpPr>
        <p:spPr bwMode="auto">
          <a:xfrm>
            <a:off x="7965408" y="5916021"/>
            <a:ext cx="825750"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smtClean="0">
                <a:solidFill>
                  <a:srgbClr val="0000FF"/>
                </a:solidFill>
                <a:latin typeface="Arial" panose="020B0604020202020204" pitchFamily="34" charset="0"/>
                <a:cs typeface="Arial" panose="020B0604020202020204" pitchFamily="34" charset="0"/>
              </a:rPr>
              <a:t>张</a:t>
            </a:r>
            <a:r>
              <a:rPr lang="zh-CN" altLang="en-US" sz="1600" b="1" dirty="0">
                <a:solidFill>
                  <a:srgbClr val="0000FF"/>
                </a:solidFill>
                <a:latin typeface="Arial" panose="020B0604020202020204" pitchFamily="34" charset="0"/>
                <a:cs typeface="Arial" panose="020B0604020202020204" pitchFamily="34" charset="0"/>
              </a:rPr>
              <a:t>军欢 </a:t>
            </a:r>
            <a:endParaRPr lang="en-US" sz="1600" b="1" dirty="0">
              <a:solidFill>
                <a:schemeClr val="tx1"/>
              </a:solidFill>
              <a:latin typeface="Arial" panose="020B0604020202020204" pitchFamily="34" charset="0"/>
              <a:cs typeface="Arial" panose="020B0604020202020204" pitchFamily="34" charset="0"/>
            </a:endParaRPr>
          </a:p>
        </p:txBody>
      </p:sp>
      <p:sp>
        <p:nvSpPr>
          <p:cNvPr id="16" name="Rectangle 4"/>
          <p:cNvSpPr/>
          <p:nvPr/>
        </p:nvSpPr>
        <p:spPr>
          <a:xfrm>
            <a:off x="6341724" y="6158221"/>
            <a:ext cx="1272794"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欧洲微电子技术研究中心</a:t>
            </a:r>
            <a:endParaRPr lang="en-US" altLang="zh-CN" sz="1400" b="1" dirty="0">
              <a:latin typeface="Arial" panose="020B0604020202020204" pitchFamily="34" charset="0"/>
              <a:ea typeface="+mn-ea"/>
              <a:cs typeface="Arial" panose="020B0604020202020204" pitchFamily="34" charset="0"/>
            </a:endParaRPr>
          </a:p>
        </p:txBody>
      </p:sp>
      <p:sp>
        <p:nvSpPr>
          <p:cNvPr id="17" name="Rectangle 25"/>
          <p:cNvSpPr/>
          <p:nvPr/>
        </p:nvSpPr>
        <p:spPr>
          <a:xfrm>
            <a:off x="7630413" y="6168854"/>
            <a:ext cx="1530157" cy="523220"/>
          </a:xfrm>
          <a:prstGeom prst="rect">
            <a:avLst/>
          </a:prstGeom>
        </p:spPr>
        <p:txBody>
          <a:bodyPr wrap="square">
            <a:spAutoFit/>
          </a:bodyPr>
          <a:lstStyle/>
          <a:p>
            <a:r>
              <a:rPr lang="zh-CN" altLang="en-US" sz="1400" b="1" dirty="0">
                <a:latin typeface="Arial" panose="020B0604020202020204" pitchFamily="34" charset="0"/>
                <a:cs typeface="Arial" panose="020B0604020202020204" pitchFamily="34" charset="0"/>
              </a:rPr>
              <a:t>北航“卓越百人”</a:t>
            </a:r>
            <a:endParaRPr lang="en-US" altLang="zh-CN" sz="1400" b="1" dirty="0">
              <a:latin typeface="Arial" panose="020B0604020202020204" pitchFamily="34" charset="0"/>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美国佐治亚大学</a:t>
            </a:r>
            <a:endParaRPr lang="en-US" altLang="zh-CN" sz="1400" b="1" dirty="0">
              <a:latin typeface="Arial" panose="020B0604020202020204" pitchFamily="34" charset="0"/>
              <a:ea typeface="+mn-ea"/>
              <a:cs typeface="Arial" panose="020B0604020202020204" pitchFamily="34" charset="0"/>
            </a:endParaRPr>
          </a:p>
        </p:txBody>
      </p:sp>
      <p:pic>
        <p:nvPicPr>
          <p:cNvPr id="18" name="Picture 6"/>
          <p:cNvPicPr>
            <a:picLocks/>
          </p:cNvPicPr>
          <p:nvPr/>
        </p:nvPicPr>
        <p:blipFill>
          <a:blip r:embed="rId6" cstate="email">
            <a:extLst>
              <a:ext uri="{28A0092B-C50C-407E-A947-70E740481C1C}">
                <a14:useLocalDpi xmlns:a14="http://schemas.microsoft.com/office/drawing/2010/main"/>
              </a:ext>
            </a:extLst>
          </a:blip>
          <a:stretch>
            <a:fillRect/>
          </a:stretch>
        </p:blipFill>
        <p:spPr>
          <a:xfrm>
            <a:off x="6337359" y="4579313"/>
            <a:ext cx="1044000" cy="1296000"/>
          </a:xfrm>
          <a:prstGeom prst="rect">
            <a:avLst/>
          </a:prstGeom>
        </p:spPr>
      </p:pic>
      <p:sp>
        <p:nvSpPr>
          <p:cNvPr id="19" name="Text Placeholder 2"/>
          <p:cNvSpPr txBox="1">
            <a:spLocks/>
          </p:cNvSpPr>
          <p:nvPr/>
        </p:nvSpPr>
        <p:spPr>
          <a:xfrm>
            <a:off x="6445604" y="5914557"/>
            <a:ext cx="839256" cy="455047"/>
          </a:xfrm>
          <a:prstGeom prst="rect">
            <a:avLst/>
          </a:prstGeom>
        </p:spPr>
        <p:txBody>
          <a:bodyPr>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Font typeface="Arial" panose="020B0604020202020204"/>
              <a:buNone/>
            </a:pPr>
            <a:r>
              <a:rPr lang="zh-CN" altLang="en-US" sz="1600" b="1" dirty="0" smtClean="0">
                <a:solidFill>
                  <a:srgbClr val="0000FF"/>
                </a:solidFill>
                <a:latin typeface="Arial" panose="020B0604020202020204" pitchFamily="34" charset="0"/>
                <a:cs typeface="Arial" panose="020B0604020202020204" pitchFamily="34" charset="0"/>
              </a:rPr>
              <a:t>温良恭</a:t>
            </a:r>
            <a:endParaRPr lang="en-US" sz="1600" b="1" dirty="0">
              <a:latin typeface="Arial" panose="020B0604020202020204" pitchFamily="34" charset="0"/>
              <a:cs typeface="Arial" panose="020B0604020202020204" pitchFamily="34" charset="0"/>
            </a:endParaRPr>
          </a:p>
        </p:txBody>
      </p:sp>
      <p:sp>
        <p:nvSpPr>
          <p:cNvPr id="20" name="Text Placeholder 2"/>
          <p:cNvSpPr txBox="1">
            <a:spLocks/>
          </p:cNvSpPr>
          <p:nvPr/>
        </p:nvSpPr>
        <p:spPr bwMode="auto">
          <a:xfrm>
            <a:off x="1760354" y="3772784"/>
            <a:ext cx="895523"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sz="1600" b="1" dirty="0" smtClean="0">
                <a:solidFill>
                  <a:srgbClr val="0000FF"/>
                </a:solidFill>
                <a:latin typeface="Arial" panose="020B0604020202020204" pitchFamily="34" charset="0"/>
                <a:cs typeface="Arial" panose="020B0604020202020204" pitchFamily="34" charset="0"/>
              </a:rPr>
              <a:t>童咏昕 </a:t>
            </a:r>
            <a:endParaRPr lang="en-US" sz="1600" b="1" dirty="0">
              <a:solidFill>
                <a:schemeClr val="tx1"/>
              </a:solidFill>
              <a:latin typeface="Arial" panose="020B0604020202020204" pitchFamily="34" charset="0"/>
              <a:cs typeface="Arial" panose="020B0604020202020204" pitchFamily="34" charset="0"/>
            </a:endParaRPr>
          </a:p>
        </p:txBody>
      </p:sp>
      <p:sp>
        <p:nvSpPr>
          <p:cNvPr id="21" name="Text Placeholder 2"/>
          <p:cNvSpPr txBox="1">
            <a:spLocks/>
          </p:cNvSpPr>
          <p:nvPr/>
        </p:nvSpPr>
        <p:spPr bwMode="auto">
          <a:xfrm>
            <a:off x="3408824" y="3772784"/>
            <a:ext cx="617088"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b="1" dirty="0">
                <a:solidFill>
                  <a:srgbClr val="0000FF"/>
                </a:solidFill>
                <a:latin typeface="Arial" panose="020B0604020202020204" pitchFamily="34" charset="0"/>
                <a:cs typeface="Arial" panose="020B0604020202020204" pitchFamily="34" charset="0"/>
              </a:rPr>
              <a:t>Ali</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22" name="Text Placeholder 2"/>
          <p:cNvSpPr txBox="1">
            <a:spLocks/>
          </p:cNvSpPr>
          <p:nvPr/>
        </p:nvSpPr>
        <p:spPr bwMode="auto">
          <a:xfrm>
            <a:off x="4808555" y="3772784"/>
            <a:ext cx="1022463"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于</a:t>
            </a:r>
            <a:r>
              <a:rPr lang="zh-CN" altLang="en-US" sz="1600" b="1" dirty="0" smtClean="0">
                <a:solidFill>
                  <a:srgbClr val="0000FF"/>
                </a:solidFill>
                <a:latin typeface="Arial" panose="020B0604020202020204" pitchFamily="34" charset="0"/>
                <a:cs typeface="Arial" panose="020B0604020202020204" pitchFamily="34" charset="0"/>
              </a:rPr>
              <a:t>文渊</a:t>
            </a:r>
            <a:endParaRPr lang="en-US" sz="1600" b="1" dirty="0">
              <a:solidFill>
                <a:schemeClr val="tx1"/>
              </a:solidFill>
              <a:latin typeface="Arial" panose="020B0604020202020204" pitchFamily="34" charset="0"/>
              <a:cs typeface="Arial" panose="020B0604020202020204" pitchFamily="34" charset="0"/>
            </a:endParaRPr>
          </a:p>
        </p:txBody>
      </p:sp>
      <p:sp>
        <p:nvSpPr>
          <p:cNvPr id="23" name="Rectangle 18"/>
          <p:cNvSpPr/>
          <p:nvPr/>
        </p:nvSpPr>
        <p:spPr>
          <a:xfrm>
            <a:off x="1660382" y="4001654"/>
            <a:ext cx="1605931"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香港科技大学</a:t>
            </a:r>
            <a:endParaRPr lang="en-US" altLang="zh-CN" sz="1400" b="1" dirty="0">
              <a:latin typeface="Arial" panose="020B0604020202020204" pitchFamily="34" charset="0"/>
              <a:ea typeface="+mn-ea"/>
              <a:cs typeface="Arial" panose="020B0604020202020204" pitchFamily="34" charset="0"/>
            </a:endParaRPr>
          </a:p>
        </p:txBody>
      </p:sp>
      <p:sp>
        <p:nvSpPr>
          <p:cNvPr id="24" name="Rectangle 20"/>
          <p:cNvSpPr/>
          <p:nvPr/>
        </p:nvSpPr>
        <p:spPr>
          <a:xfrm>
            <a:off x="4674786" y="4001654"/>
            <a:ext cx="1129223" cy="307777"/>
          </a:xfrm>
          <a:prstGeom prst="rect">
            <a:avLst/>
          </a:prstGeom>
        </p:spPr>
        <p:txBody>
          <a:bodyPr wrap="square">
            <a:spAutoFit/>
          </a:bodyPr>
          <a:lstStyle/>
          <a:p>
            <a:r>
              <a:rPr lang="en-US" altLang="zh-CN" sz="1400" b="1" dirty="0" smtClean="0">
                <a:latin typeface="Arial" panose="020B0604020202020204" pitchFamily="34" charset="0"/>
                <a:ea typeface="+mn-ea"/>
                <a:cs typeface="Arial" panose="020B0604020202020204" pitchFamily="34" charset="0"/>
              </a:rPr>
              <a:t>Facebook</a:t>
            </a:r>
            <a:endParaRPr lang="en-US" altLang="zh-CN" sz="1400" b="1" dirty="0">
              <a:latin typeface="Arial" panose="020B0604020202020204" pitchFamily="34" charset="0"/>
              <a:ea typeface="+mn-ea"/>
              <a:cs typeface="Arial" panose="020B0604020202020204" pitchFamily="34" charset="0"/>
            </a:endParaRPr>
          </a:p>
        </p:txBody>
      </p:sp>
      <p:sp>
        <p:nvSpPr>
          <p:cNvPr id="25" name="Text Placeholder 2"/>
          <p:cNvSpPr txBox="1">
            <a:spLocks/>
          </p:cNvSpPr>
          <p:nvPr/>
        </p:nvSpPr>
        <p:spPr bwMode="auto">
          <a:xfrm>
            <a:off x="7975979" y="3772784"/>
            <a:ext cx="825750"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马晓磊</a:t>
            </a:r>
            <a:endParaRPr lang="en-US" sz="1600" b="1" dirty="0">
              <a:solidFill>
                <a:schemeClr val="tx1"/>
              </a:solidFill>
              <a:latin typeface="Arial" panose="020B0604020202020204" pitchFamily="34" charset="0"/>
              <a:cs typeface="Arial" panose="020B0604020202020204" pitchFamily="34" charset="0"/>
            </a:endParaRPr>
          </a:p>
        </p:txBody>
      </p:sp>
      <p:sp>
        <p:nvSpPr>
          <p:cNvPr id="26" name="Text Placeholder 2"/>
          <p:cNvSpPr txBox="1">
            <a:spLocks/>
          </p:cNvSpPr>
          <p:nvPr/>
        </p:nvSpPr>
        <p:spPr>
          <a:xfrm>
            <a:off x="6445604" y="3772784"/>
            <a:ext cx="839256" cy="455047"/>
          </a:xfrm>
          <a:prstGeom prst="rect">
            <a:avLst/>
          </a:prstGeom>
        </p:spPr>
        <p:txBody>
          <a:bodyPr>
            <a:norm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吴新开</a:t>
            </a:r>
            <a:endParaRPr lang="en-US" sz="1600" b="1" dirty="0">
              <a:latin typeface="Arial" panose="020B0604020202020204" pitchFamily="34" charset="0"/>
              <a:cs typeface="Arial" panose="020B0604020202020204" pitchFamily="34" charset="0"/>
            </a:endParaRPr>
          </a:p>
        </p:txBody>
      </p:sp>
      <p:sp>
        <p:nvSpPr>
          <p:cNvPr id="27" name="Rectangle 20"/>
          <p:cNvSpPr/>
          <p:nvPr/>
        </p:nvSpPr>
        <p:spPr>
          <a:xfrm>
            <a:off x="7639088" y="3983740"/>
            <a:ext cx="1617019"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smtClean="0">
              <a:latin typeface="Arial" panose="020B0604020202020204" pitchFamily="34" charset="0"/>
              <a:ea typeface="+mn-ea"/>
              <a:cs typeface="Arial" panose="020B0604020202020204" pitchFamily="34" charset="0"/>
            </a:endParaRPr>
          </a:p>
          <a:p>
            <a:r>
              <a:rPr lang="zh-CN" altLang="en-US" sz="1400" b="1" dirty="0">
                <a:latin typeface="Arial" panose="020B0604020202020204" pitchFamily="34" charset="0"/>
                <a:cs typeface="Arial" panose="020B0604020202020204" pitchFamily="34" charset="0"/>
              </a:rPr>
              <a:t>美国华盛顿大学</a:t>
            </a:r>
            <a:endParaRPr lang="en-US" altLang="zh-CN" sz="1400" b="1" dirty="0">
              <a:latin typeface="Arial" panose="020B0604020202020204" pitchFamily="34" charset="0"/>
              <a:cs typeface="Arial" panose="020B0604020202020204" pitchFamily="34" charset="0"/>
            </a:endParaRPr>
          </a:p>
        </p:txBody>
      </p:sp>
      <p:sp>
        <p:nvSpPr>
          <p:cNvPr id="28" name="Rectangle 18"/>
          <p:cNvSpPr/>
          <p:nvPr/>
        </p:nvSpPr>
        <p:spPr>
          <a:xfrm>
            <a:off x="3179152" y="4012500"/>
            <a:ext cx="1558215" cy="307777"/>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香港科技大学</a:t>
            </a:r>
            <a:endParaRPr lang="en-US" altLang="zh-CN" sz="1400" b="1" dirty="0">
              <a:latin typeface="Arial" panose="020B0604020202020204" pitchFamily="34" charset="0"/>
              <a:ea typeface="+mn-ea"/>
              <a:cs typeface="Arial" panose="020B0604020202020204" pitchFamily="34" charset="0"/>
            </a:endParaRPr>
          </a:p>
        </p:txBody>
      </p:sp>
      <p:pic>
        <p:nvPicPr>
          <p:cNvPr id="29" name="Picture 6" descr="http://sem.buaa.edu.cn/szdw/jrx/zhangjunhuan.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7884654" y="4590684"/>
            <a:ext cx="969924" cy="133350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C:\Users\Administrator\Desktop\th.jpg"/>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6376714" y="2356278"/>
            <a:ext cx="1020999" cy="1373315"/>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4"/>
          <p:cNvSpPr/>
          <p:nvPr/>
        </p:nvSpPr>
        <p:spPr>
          <a:xfrm>
            <a:off x="6168034" y="4012501"/>
            <a:ext cx="1619738" cy="523220"/>
          </a:xfrm>
          <a:prstGeom prst="rect">
            <a:avLst/>
          </a:prstGeom>
        </p:spPr>
        <p:txBody>
          <a:bodyPr wrap="square">
            <a:spAutoFit/>
          </a:bodyPr>
          <a:lstStyle/>
          <a:p>
            <a:r>
              <a:rPr lang="zh-CN" altLang="en-US" sz="1400" b="1" dirty="0" smtClean="0">
                <a:latin typeface="Arial" panose="020B0604020202020204" pitchFamily="34" charset="0"/>
                <a:cs typeface="Arial" panose="020B0604020202020204" pitchFamily="34" charset="0"/>
              </a:rPr>
              <a:t>“青年千人”</a:t>
            </a:r>
            <a:endParaRPr lang="en-US" altLang="zh-CN" sz="1400" b="1" dirty="0" smtClean="0">
              <a:latin typeface="Arial" panose="020B0604020202020204" pitchFamily="34" charset="0"/>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美国明尼苏达大学</a:t>
            </a:r>
            <a:endParaRPr lang="zh-CN" altLang="en-US" sz="1400" b="1" dirty="0">
              <a:latin typeface="Arial" panose="020B0604020202020204" pitchFamily="34" charset="0"/>
              <a:cs typeface="Arial" panose="020B0604020202020204" pitchFamily="34" charset="0"/>
            </a:endParaRPr>
          </a:p>
        </p:txBody>
      </p:sp>
      <p:pic>
        <p:nvPicPr>
          <p:cNvPr id="32" name="Picture 3" descr="C:\Users\Administrator\Desktop\16B7CC20767522BB37596007976_A7C4AE01_C677.png"/>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7884654" y="2262432"/>
            <a:ext cx="1014166" cy="1467161"/>
          </a:xfrm>
          <a:prstGeom prst="rect">
            <a:avLst/>
          </a:prstGeom>
          <a:noFill/>
          <a:extLst>
            <a:ext uri="{909E8E84-426E-40DD-AFC4-6F175D3DCCD1}">
              <a14:hiddenFill xmlns:a14="http://schemas.microsoft.com/office/drawing/2010/main">
                <a:solidFill>
                  <a:srgbClr val="FFFFFF"/>
                </a:solidFill>
              </a14:hiddenFill>
            </a:ext>
          </a:extLst>
        </p:spPr>
      </p:pic>
      <p:sp>
        <p:nvSpPr>
          <p:cNvPr id="33" name="Text Placeholder 2"/>
          <p:cNvSpPr txBox="1">
            <a:spLocks/>
          </p:cNvSpPr>
          <p:nvPr/>
        </p:nvSpPr>
        <p:spPr bwMode="auto">
          <a:xfrm>
            <a:off x="499240" y="3772784"/>
            <a:ext cx="825750" cy="394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郑楠</a:t>
            </a:r>
            <a:endParaRPr lang="en-US" sz="1600" b="1" dirty="0">
              <a:solidFill>
                <a:srgbClr val="0000FF"/>
              </a:solidFill>
              <a:latin typeface="Arial" panose="020B0604020202020204" pitchFamily="34" charset="0"/>
              <a:cs typeface="Arial" panose="020B0604020202020204" pitchFamily="34" charset="0"/>
            </a:endParaRPr>
          </a:p>
        </p:txBody>
      </p:sp>
      <p:sp>
        <p:nvSpPr>
          <p:cNvPr id="34" name="Rectangle 20"/>
          <p:cNvSpPr/>
          <p:nvPr/>
        </p:nvSpPr>
        <p:spPr>
          <a:xfrm>
            <a:off x="224953" y="4015482"/>
            <a:ext cx="1617019"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b="1" dirty="0">
                <a:latin typeface="Arial" panose="020B0604020202020204" pitchFamily="34" charset="0"/>
                <a:cs typeface="Arial" panose="020B0604020202020204" pitchFamily="34" charset="0"/>
              </a:rPr>
              <a:t>北航“卓越百人”</a:t>
            </a:r>
            <a:endParaRPr lang="en-US" altLang="zh-CN" sz="1400" b="1" dirty="0">
              <a:latin typeface="Arial" panose="020B0604020202020204" pitchFamily="34" charset="0"/>
              <a:cs typeface="Arial" panose="020B0604020202020204" pitchFamily="34" charset="0"/>
            </a:endParaRPr>
          </a:p>
          <a:p>
            <a:r>
              <a:rPr lang="zh-CN" altLang="en-US" sz="1400" b="1" dirty="0" smtClean="0">
                <a:latin typeface="Arial" panose="020B0604020202020204" pitchFamily="34" charset="0"/>
                <a:cs typeface="Arial" panose="020B0604020202020204" pitchFamily="34" charset="0"/>
              </a:rPr>
              <a:t>美国</a:t>
            </a:r>
            <a:r>
              <a:rPr lang="zh-CN" altLang="en-US" sz="1400" b="1" dirty="0">
                <a:latin typeface="Arial" panose="020B0604020202020204" pitchFamily="34" charset="0"/>
                <a:cs typeface="Arial" panose="020B0604020202020204" pitchFamily="34" charset="0"/>
              </a:rPr>
              <a:t>华盛顿大学</a:t>
            </a:r>
            <a:endParaRPr lang="en-US" altLang="zh-CN" sz="1400" b="1" dirty="0">
              <a:latin typeface="Arial" panose="020B0604020202020204" pitchFamily="34" charset="0"/>
              <a:cs typeface="Arial" panose="020B0604020202020204" pitchFamily="34" charset="0"/>
            </a:endParaRPr>
          </a:p>
        </p:txBody>
      </p:sp>
      <p:pic>
        <p:nvPicPr>
          <p:cNvPr id="35" name="Picture 4" descr="C:\Users\Administrator\Desktop\A1533E68AF7E38426F47AC18A6A_31DC8634_3E4D1.jp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72667" y="2349635"/>
            <a:ext cx="927922" cy="1236624"/>
          </a:xfrm>
          <a:prstGeom prst="rect">
            <a:avLst/>
          </a:prstGeom>
          <a:noFill/>
          <a:extLst>
            <a:ext uri="{909E8E84-426E-40DD-AFC4-6F175D3DCCD1}">
              <a14:hiddenFill xmlns:a14="http://schemas.microsoft.com/office/drawing/2010/main">
                <a:solidFill>
                  <a:srgbClr val="FFFFFF"/>
                </a:solidFill>
              </a14:hiddenFill>
            </a:ext>
          </a:extLst>
        </p:spPr>
      </p:pic>
      <p:pic>
        <p:nvPicPr>
          <p:cNvPr id="36" name="图片 3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654848" y="2368155"/>
            <a:ext cx="1251502" cy="1284221"/>
          </a:xfrm>
          <a:prstGeom prst="rect">
            <a:avLst/>
          </a:prstGeom>
        </p:spPr>
      </p:pic>
      <p:pic>
        <p:nvPicPr>
          <p:cNvPr id="37" name="图片 36"/>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4713009" y="2365513"/>
            <a:ext cx="1042357" cy="1288690"/>
          </a:xfrm>
          <a:prstGeom prst="rect">
            <a:avLst/>
          </a:prstGeom>
        </p:spPr>
      </p:pic>
      <p:pic>
        <p:nvPicPr>
          <p:cNvPr id="38" name="图片 37"/>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3168829" y="2336515"/>
            <a:ext cx="999134" cy="1347456"/>
          </a:xfrm>
          <a:prstGeom prst="rect">
            <a:avLst/>
          </a:prstGeom>
        </p:spPr>
      </p:pic>
      <p:sp>
        <p:nvSpPr>
          <p:cNvPr id="39" name="Rectangle 18"/>
          <p:cNvSpPr/>
          <p:nvPr/>
        </p:nvSpPr>
        <p:spPr>
          <a:xfrm>
            <a:off x="3125752" y="6154057"/>
            <a:ext cx="1605931" cy="523220"/>
          </a:xfrm>
          <a:prstGeom prst="rect">
            <a:avLst/>
          </a:prstGeom>
        </p:spPr>
        <p:txBody>
          <a:bodyPr wrap="square">
            <a:spAutoFit/>
          </a:bodyPr>
          <a:lstStyle/>
          <a:p>
            <a:r>
              <a:rPr lang="zh-CN" altLang="en-US" sz="1400" b="1" dirty="0" smtClean="0">
                <a:latin typeface="Arial" panose="020B0604020202020204" pitchFamily="34" charset="0"/>
                <a:ea typeface="+mn-ea"/>
                <a:cs typeface="Arial" panose="020B0604020202020204" pitchFamily="34" charset="0"/>
              </a:rPr>
              <a:t>北航“卓越百人”</a:t>
            </a:r>
            <a:endParaRPr lang="en-US" altLang="zh-CN" sz="1400" b="1" dirty="0">
              <a:latin typeface="Arial" panose="020B0604020202020204" pitchFamily="34" charset="0"/>
              <a:ea typeface="+mn-ea"/>
              <a:cs typeface="Arial" panose="020B0604020202020204" pitchFamily="34" charset="0"/>
            </a:endParaRPr>
          </a:p>
          <a:p>
            <a:r>
              <a:rPr lang="zh-CN" altLang="en-US" sz="1400" b="1" dirty="0" smtClean="0">
                <a:latin typeface="Arial" panose="020B0604020202020204" pitchFamily="34" charset="0"/>
                <a:ea typeface="+mn-ea"/>
                <a:cs typeface="Arial" panose="020B0604020202020204" pitchFamily="34" charset="0"/>
              </a:rPr>
              <a:t>法国南巴黎大学</a:t>
            </a:r>
            <a:endParaRPr lang="en-US" altLang="zh-CN" sz="1400" b="1"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490345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汇聚人才：全时兼职</a:t>
            </a:r>
            <a:endParaRPr lang="en-US" dirty="0">
              <a:solidFill>
                <a:srgbClr val="002060"/>
              </a:solidFill>
            </a:endParaRPr>
          </a:p>
        </p:txBody>
      </p:sp>
      <p:sp>
        <p:nvSpPr>
          <p:cNvPr id="3" name="内容占位符 2"/>
          <p:cNvSpPr>
            <a:spLocks noGrp="1"/>
          </p:cNvSpPr>
          <p:nvPr>
            <p:ph idx="1"/>
          </p:nvPr>
        </p:nvSpPr>
        <p:spPr>
          <a:xfrm>
            <a:off x="249375" y="1246900"/>
            <a:ext cx="8716764" cy="4634351"/>
          </a:xfrm>
        </p:spPr>
        <p:txBody>
          <a:bodyPr/>
          <a:lstStyle/>
          <a:p>
            <a:r>
              <a:rPr lang="zh-CN" altLang="en-US" dirty="0" smtClean="0">
                <a:solidFill>
                  <a:srgbClr val="000000"/>
                </a:solidFill>
                <a:latin typeface="黑体" panose="02010609060101010101" pitchFamily="49" charset="-122"/>
              </a:rPr>
              <a:t>累计聘请知名教授兼职研究员</a:t>
            </a:r>
            <a:r>
              <a:rPr lang="en-US" altLang="zh-CN" b="1" dirty="0" smtClean="0">
                <a:solidFill>
                  <a:srgbClr val="FF0000"/>
                </a:solidFill>
                <a:latin typeface="黑体" panose="02010609060101010101" pitchFamily="49" charset="-122"/>
              </a:rPr>
              <a:t>13</a:t>
            </a:r>
            <a:r>
              <a:rPr lang="zh-CN" altLang="en-US" dirty="0" smtClean="0">
                <a:solidFill>
                  <a:srgbClr val="000000"/>
                </a:solidFill>
                <a:latin typeface="黑体" panose="02010609060101010101" pitchFamily="49" charset="-122"/>
              </a:rPr>
              <a:t>人，其中海外</a:t>
            </a:r>
            <a:r>
              <a:rPr lang="en-US" altLang="zh-CN" b="1" dirty="0" smtClean="0">
                <a:solidFill>
                  <a:srgbClr val="FF0000"/>
                </a:solidFill>
                <a:latin typeface="黑体" panose="02010609060101010101" pitchFamily="49" charset="-122"/>
              </a:rPr>
              <a:t>10</a:t>
            </a:r>
            <a:r>
              <a:rPr lang="zh-CN" altLang="en-US" dirty="0" smtClean="0">
                <a:solidFill>
                  <a:srgbClr val="000000"/>
                </a:solidFill>
                <a:latin typeface="黑体" panose="02010609060101010101" pitchFamily="49" charset="-122"/>
              </a:rPr>
              <a:t>人</a:t>
            </a:r>
            <a:endParaRPr lang="en-US" altLang="zh-CN" dirty="0">
              <a:solidFill>
                <a:srgbClr val="000000"/>
              </a:solidFill>
              <a:latin typeface="黑体" panose="02010609060101010101" pitchFamily="49" charset="-122"/>
            </a:endParaRPr>
          </a:p>
          <a:p>
            <a:endParaRPr lang="en-US" dirty="0"/>
          </a:p>
        </p:txBody>
      </p:sp>
      <p:sp>
        <p:nvSpPr>
          <p:cNvPr id="4" name="Text Placeholder 2"/>
          <p:cNvSpPr txBox="1">
            <a:spLocks/>
          </p:cNvSpPr>
          <p:nvPr/>
        </p:nvSpPr>
        <p:spPr>
          <a:xfrm>
            <a:off x="2740791" y="5795806"/>
            <a:ext cx="1253232" cy="455047"/>
          </a:xfrm>
          <a:prstGeom prst="rect">
            <a:avLst/>
          </a:prstGeom>
        </p:spPr>
        <p:txBody>
          <a:bodyPr>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altLang="zh-CN" sz="1600" b="1" dirty="0" err="1">
                <a:solidFill>
                  <a:srgbClr val="0000FF"/>
                </a:solidFill>
                <a:latin typeface="Arial" panose="020B0604020202020204" pitchFamily="34" charset="0"/>
                <a:cs typeface="Arial" panose="020B0604020202020204" pitchFamily="34" charset="0"/>
              </a:rPr>
              <a:t>Yiran</a:t>
            </a:r>
            <a:r>
              <a:rPr lang="en-US" altLang="zh-CN" sz="1600" b="1" dirty="0">
                <a:solidFill>
                  <a:srgbClr val="0000FF"/>
                </a:solidFill>
                <a:latin typeface="Arial" panose="020B0604020202020204" pitchFamily="34" charset="0"/>
                <a:cs typeface="Arial" panose="020B0604020202020204" pitchFamily="34" charset="0"/>
              </a:rPr>
              <a:t> Chen</a:t>
            </a:r>
            <a:endParaRPr lang="en-US" sz="1600" b="1" dirty="0">
              <a:latin typeface="Arial" panose="020B0604020202020204" pitchFamily="34" charset="0"/>
              <a:cs typeface="Arial" panose="020B0604020202020204" pitchFamily="34" charset="0"/>
            </a:endParaRPr>
          </a:p>
        </p:txBody>
      </p:sp>
      <p:sp>
        <p:nvSpPr>
          <p:cNvPr id="5" name="Text Placeholder 2"/>
          <p:cNvSpPr txBox="1">
            <a:spLocks/>
          </p:cNvSpPr>
          <p:nvPr/>
        </p:nvSpPr>
        <p:spPr bwMode="auto">
          <a:xfrm>
            <a:off x="3986957" y="5795806"/>
            <a:ext cx="1476939"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000FF"/>
                </a:solidFill>
                <a:latin typeface="Arial" panose="020B0604020202020204" pitchFamily="34" charset="0"/>
                <a:cs typeface="Arial" panose="020B0604020202020204" pitchFamily="34" charset="0"/>
              </a:rPr>
              <a:t>Amir HAMZIĆ</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6" name="Text Placeholder 2"/>
          <p:cNvSpPr txBox="1">
            <a:spLocks/>
          </p:cNvSpPr>
          <p:nvPr/>
        </p:nvSpPr>
        <p:spPr>
          <a:xfrm>
            <a:off x="1909490" y="3335138"/>
            <a:ext cx="1253233" cy="455047"/>
          </a:xfrm>
          <a:prstGeom prst="rect">
            <a:avLst/>
          </a:prstGeom>
          <a:noFill/>
          <a:ln>
            <a:noFill/>
          </a:ln>
        </p:spPr>
        <p:txBody>
          <a:bodyPr vert="horz" wrap="square" lIns="91440" tIns="45720" rIns="91440" bIns="45720" numCol="1" anchor="t" anchorCtr="0" compatLnSpc="1">
            <a:prstTxWarp prst="textNoShape">
              <a:avLst/>
            </a:prstTxWarp>
            <a:normAutofit fontScale="92500"/>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err="1" smtClean="0"/>
              <a:t>Yongyi</a:t>
            </a:r>
            <a:r>
              <a:rPr lang="en-US" dirty="0" smtClean="0"/>
              <a:t> Mao</a:t>
            </a:r>
            <a:endParaRPr lang="en-US" dirty="0"/>
          </a:p>
        </p:txBody>
      </p:sp>
      <p:sp>
        <p:nvSpPr>
          <p:cNvPr id="7" name="Text Placeholder 2"/>
          <p:cNvSpPr txBox="1">
            <a:spLocks/>
          </p:cNvSpPr>
          <p:nvPr/>
        </p:nvSpPr>
        <p:spPr bwMode="auto">
          <a:xfrm>
            <a:off x="3178480" y="3335138"/>
            <a:ext cx="1476939"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err="1" smtClean="0">
                <a:solidFill>
                  <a:srgbClr val="0000FF"/>
                </a:solidFill>
                <a:latin typeface="Arial" panose="020B0604020202020204" pitchFamily="34" charset="0"/>
                <a:cs typeface="Arial" panose="020B0604020202020204" pitchFamily="34" charset="0"/>
              </a:rPr>
              <a:t>Yingcheng</a:t>
            </a:r>
            <a:r>
              <a:rPr lang="en-US" sz="1600" b="1" dirty="0" smtClean="0">
                <a:solidFill>
                  <a:srgbClr val="0000FF"/>
                </a:solidFill>
                <a:latin typeface="Arial" panose="020B0604020202020204" pitchFamily="34" charset="0"/>
                <a:cs typeface="Arial" panose="020B0604020202020204" pitchFamily="34" charset="0"/>
              </a:rPr>
              <a:t> Lai</a:t>
            </a:r>
            <a:endParaRPr lang="en-US" sz="1600" b="1" dirty="0">
              <a:solidFill>
                <a:schemeClr val="tx1"/>
              </a:solidFill>
              <a:latin typeface="Arial" panose="020B0604020202020204" pitchFamily="34" charset="0"/>
              <a:cs typeface="Arial" panose="020B0604020202020204" pitchFamily="34" charset="0"/>
            </a:endParaRPr>
          </a:p>
        </p:txBody>
      </p:sp>
      <p:sp>
        <p:nvSpPr>
          <p:cNvPr id="8" name="Text Placeholder 2"/>
          <p:cNvSpPr txBox="1">
            <a:spLocks/>
          </p:cNvSpPr>
          <p:nvPr/>
        </p:nvSpPr>
        <p:spPr bwMode="auto">
          <a:xfrm>
            <a:off x="4601901" y="3328176"/>
            <a:ext cx="1458157"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b="1" dirty="0" err="1" smtClean="0">
                <a:solidFill>
                  <a:srgbClr val="0000FF"/>
                </a:solidFill>
                <a:latin typeface="Arial" panose="020B0604020202020204" pitchFamily="34" charset="0"/>
                <a:cs typeface="Arial" panose="020B0604020202020204" pitchFamily="34" charset="0"/>
              </a:rPr>
              <a:t>Yinhai</a:t>
            </a:r>
            <a:r>
              <a:rPr lang="en-US" altLang="zh-CN" sz="1600" b="1" dirty="0" smtClean="0">
                <a:solidFill>
                  <a:srgbClr val="0000FF"/>
                </a:solidFill>
                <a:latin typeface="Arial" panose="020B0604020202020204" pitchFamily="34" charset="0"/>
                <a:cs typeface="Arial" panose="020B0604020202020204" pitchFamily="34" charset="0"/>
              </a:rPr>
              <a:t> Wang</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9" name="Text Placeholder 2"/>
          <p:cNvSpPr txBox="1">
            <a:spLocks/>
          </p:cNvSpPr>
          <p:nvPr/>
        </p:nvSpPr>
        <p:spPr bwMode="auto">
          <a:xfrm>
            <a:off x="6635748" y="5795806"/>
            <a:ext cx="1401395"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err="1">
                <a:solidFill>
                  <a:srgbClr val="0000FF"/>
                </a:solidFill>
                <a:latin typeface="Arial" panose="020B0604020202020204" pitchFamily="34" charset="0"/>
                <a:cs typeface="Arial" panose="020B0604020202020204" pitchFamily="34" charset="0"/>
              </a:rPr>
              <a:t>Slavin</a:t>
            </a:r>
            <a:r>
              <a:rPr lang="en-US" altLang="zh-CN" sz="1600" b="1" dirty="0">
                <a:solidFill>
                  <a:srgbClr val="0000FF"/>
                </a:solidFill>
                <a:latin typeface="Arial" panose="020B0604020202020204" pitchFamily="34" charset="0"/>
                <a:cs typeface="Arial" panose="020B0604020202020204" pitchFamily="34" charset="0"/>
              </a:rPr>
              <a:t> Andrei</a:t>
            </a:r>
            <a:endParaRPr lang="en-US" sz="1600" b="1" dirty="0">
              <a:solidFill>
                <a:schemeClr val="tx1"/>
              </a:solidFill>
              <a:latin typeface="Arial" panose="020B0604020202020204" pitchFamily="34" charset="0"/>
              <a:cs typeface="Arial" panose="020B0604020202020204" pitchFamily="34" charset="0"/>
            </a:endParaRPr>
          </a:p>
        </p:txBody>
      </p:sp>
      <p:sp>
        <p:nvSpPr>
          <p:cNvPr id="10" name="Rectangle 4"/>
          <p:cNvSpPr/>
          <p:nvPr/>
        </p:nvSpPr>
        <p:spPr>
          <a:xfrm>
            <a:off x="1808082" y="3742574"/>
            <a:ext cx="1354641" cy="523220"/>
          </a:xfrm>
          <a:prstGeom prst="rect">
            <a:avLst/>
          </a:prstGeom>
        </p:spPr>
        <p:txBody>
          <a:bodyPr wrap="square">
            <a:spAutoFit/>
          </a:bodyPr>
          <a:lstStyle/>
          <a:p>
            <a:pPr algn="ctr"/>
            <a:r>
              <a:rPr lang="zh-CN" altLang="en-US" sz="1400" b="1" dirty="0" smtClean="0">
                <a:latin typeface="Arial" panose="020B0604020202020204" pitchFamily="34" charset="0"/>
                <a:cs typeface="Arial" panose="020B0604020202020204" pitchFamily="34" charset="0"/>
              </a:rPr>
              <a:t>渥太华大学</a:t>
            </a:r>
            <a:endParaRPr lang="en-US" altLang="zh-CN" sz="1400" b="1" dirty="0" smtClean="0">
              <a:latin typeface="Arial" panose="020B0604020202020204" pitchFamily="34" charset="0"/>
              <a:cs typeface="Arial" panose="020B0604020202020204" pitchFamily="34" charset="0"/>
            </a:endParaRPr>
          </a:p>
          <a:p>
            <a:pPr algn="ctr"/>
            <a:r>
              <a:rPr lang="zh-CN" altLang="en-US" sz="1400" b="1" dirty="0" smtClean="0">
                <a:latin typeface="Arial" panose="020B0604020202020204" pitchFamily="34" charset="0"/>
                <a:cs typeface="Arial" panose="020B0604020202020204" pitchFamily="34" charset="0"/>
              </a:rPr>
              <a:t>教授</a:t>
            </a:r>
            <a:endParaRPr lang="en-US" altLang="zh-CN" sz="1400" b="1" dirty="0">
              <a:latin typeface="Arial" panose="020B0604020202020204" pitchFamily="34" charset="0"/>
              <a:ea typeface="+mn-ea"/>
              <a:cs typeface="Arial" panose="020B0604020202020204" pitchFamily="34" charset="0"/>
            </a:endParaRPr>
          </a:p>
        </p:txBody>
      </p:sp>
      <p:sp>
        <p:nvSpPr>
          <p:cNvPr id="11" name="Rectangle 18"/>
          <p:cNvSpPr/>
          <p:nvPr/>
        </p:nvSpPr>
        <p:spPr>
          <a:xfrm>
            <a:off x="3095501" y="3742574"/>
            <a:ext cx="1605931" cy="523220"/>
          </a:xfrm>
          <a:prstGeom prst="rect">
            <a:avLst/>
          </a:prstGeom>
        </p:spPr>
        <p:txBody>
          <a:bodyPr wrap="square">
            <a:spAutoFit/>
          </a:bodyPr>
          <a:lstStyle/>
          <a:p>
            <a:pPr algn="ctr"/>
            <a:r>
              <a:rPr lang="zh-CN" altLang="en-US" sz="1400" b="1" dirty="0" smtClean="0">
                <a:latin typeface="Arial" panose="020B0604020202020204" pitchFamily="34" charset="0"/>
                <a:cs typeface="Arial" panose="020B0604020202020204" pitchFamily="34" charset="0"/>
              </a:rPr>
              <a:t>亚利桑那州立大学教授</a:t>
            </a:r>
            <a:endParaRPr lang="en-US" altLang="zh-CN" sz="1400" b="1" dirty="0">
              <a:latin typeface="Arial" panose="020B0604020202020204" pitchFamily="34" charset="0"/>
              <a:ea typeface="+mn-ea"/>
              <a:cs typeface="Arial" panose="020B0604020202020204" pitchFamily="34" charset="0"/>
            </a:endParaRPr>
          </a:p>
        </p:txBody>
      </p:sp>
      <p:sp>
        <p:nvSpPr>
          <p:cNvPr id="12" name="Text Placeholder 2"/>
          <p:cNvSpPr txBox="1">
            <a:spLocks/>
          </p:cNvSpPr>
          <p:nvPr/>
        </p:nvSpPr>
        <p:spPr bwMode="auto">
          <a:xfrm flipH="1">
            <a:off x="8182481" y="5795806"/>
            <a:ext cx="841475"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王建强</a:t>
            </a:r>
            <a:endParaRPr lang="en-US" dirty="0"/>
          </a:p>
        </p:txBody>
      </p:sp>
      <p:sp>
        <p:nvSpPr>
          <p:cNvPr id="13" name="Text Placeholder 2"/>
          <p:cNvSpPr txBox="1">
            <a:spLocks/>
          </p:cNvSpPr>
          <p:nvPr/>
        </p:nvSpPr>
        <p:spPr>
          <a:xfrm>
            <a:off x="7571789" y="3335138"/>
            <a:ext cx="839256" cy="455047"/>
          </a:xfrm>
          <a:prstGeom prst="rect">
            <a:avLst/>
          </a:prstGeom>
          <a:noFill/>
          <a:ln>
            <a:noFill/>
          </a:ln>
        </p:spPr>
        <p:txBody>
          <a:bodyPr vert="horz" wrap="square" lIns="91440" tIns="45720" rIns="91440" bIns="45720" numCol="1" anchor="t" anchorCtr="0" compatLnSpc="1">
            <a:prstTxWarp prst="textNoShape">
              <a:avLst/>
            </a:prstTxWarp>
            <a:normAutofit/>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zh-CN" altLang="en-US" dirty="0"/>
              <a:t>李克强</a:t>
            </a:r>
            <a:endParaRPr lang="en-US" dirty="0"/>
          </a:p>
        </p:txBody>
      </p:sp>
      <p:sp>
        <p:nvSpPr>
          <p:cNvPr id="14" name="Rectangle 4"/>
          <p:cNvSpPr/>
          <p:nvPr/>
        </p:nvSpPr>
        <p:spPr>
          <a:xfrm>
            <a:off x="7142165" y="3744262"/>
            <a:ext cx="1619738" cy="523220"/>
          </a:xfrm>
          <a:prstGeom prst="rect">
            <a:avLst/>
          </a:prstGeom>
        </p:spPr>
        <p:txBody>
          <a:bodyPr wrap="square">
            <a:spAutoFit/>
          </a:bodyPr>
          <a:lstStyle/>
          <a:p>
            <a:pPr algn="ctr"/>
            <a:r>
              <a:rPr lang="zh-CN" altLang="en-US" sz="1400" b="1" dirty="0" smtClean="0">
                <a:latin typeface="Arial" panose="020B0604020202020204" pitchFamily="34" charset="0"/>
                <a:ea typeface="+mn-ea"/>
                <a:cs typeface="Arial" panose="020B0604020202020204" pitchFamily="34" charset="0"/>
              </a:rPr>
              <a:t>清华大学教授</a:t>
            </a:r>
            <a:endParaRPr lang="en-US" altLang="zh-CN" sz="1400" b="1" dirty="0" smtClean="0">
              <a:latin typeface="Arial" panose="020B0604020202020204" pitchFamily="34" charset="0"/>
              <a:ea typeface="+mn-ea"/>
              <a:cs typeface="Arial" panose="020B0604020202020204" pitchFamily="34" charset="0"/>
            </a:endParaRPr>
          </a:p>
          <a:p>
            <a:pPr algn="ctr"/>
            <a:r>
              <a:rPr lang="zh-CN" altLang="en-US" sz="1400" b="1" dirty="0" smtClean="0">
                <a:latin typeface="Arial" panose="020B0604020202020204" pitchFamily="34" charset="0"/>
                <a:cs typeface="Arial" panose="020B0604020202020204" pitchFamily="34" charset="0"/>
              </a:rPr>
              <a:t>长江学者</a:t>
            </a:r>
            <a:endParaRPr lang="zh-CN" altLang="en-US" sz="1400" b="1" dirty="0" smtClean="0">
              <a:latin typeface="Arial" panose="020B0604020202020204" pitchFamily="34" charset="0"/>
              <a:ea typeface="+mn-ea"/>
              <a:cs typeface="Arial" panose="020B0604020202020204" pitchFamily="34" charset="0"/>
            </a:endParaRPr>
          </a:p>
        </p:txBody>
      </p:sp>
      <p:sp>
        <p:nvSpPr>
          <p:cNvPr id="15" name="Rectangle 20"/>
          <p:cNvSpPr/>
          <p:nvPr/>
        </p:nvSpPr>
        <p:spPr>
          <a:xfrm>
            <a:off x="8098280" y="6146772"/>
            <a:ext cx="900194" cy="523220"/>
          </a:xfrm>
          <a:prstGeom prst="rect">
            <a:avLst/>
          </a:prstGeom>
        </p:spPr>
        <p:txBody>
          <a:bodyPr wrap="square">
            <a:spAutoFit/>
          </a:bodyPr>
          <a:lstStyle/>
          <a:p>
            <a:pPr algn="ctr"/>
            <a:r>
              <a:rPr lang="zh-CN" altLang="en-US" sz="1400" b="1" dirty="0" smtClean="0">
                <a:latin typeface="Arial" panose="020B0604020202020204" pitchFamily="34" charset="0"/>
                <a:ea typeface="+mn-ea"/>
                <a:cs typeface="Arial" panose="020B0604020202020204" pitchFamily="34" charset="0"/>
              </a:rPr>
              <a:t>清华大学</a:t>
            </a:r>
            <a:endParaRPr lang="en-US" altLang="zh-CN" sz="1400" b="1" dirty="0" smtClean="0">
              <a:latin typeface="Arial" panose="020B0604020202020204" pitchFamily="34" charset="0"/>
              <a:ea typeface="+mn-ea"/>
              <a:cs typeface="Arial" panose="020B0604020202020204" pitchFamily="34" charset="0"/>
            </a:endParaRPr>
          </a:p>
          <a:p>
            <a:pPr algn="ctr"/>
            <a:r>
              <a:rPr lang="zh-CN" altLang="en-US" sz="1400" b="1" dirty="0" smtClean="0">
                <a:latin typeface="Arial" panose="020B0604020202020204" pitchFamily="34" charset="0"/>
                <a:ea typeface="+mn-ea"/>
                <a:cs typeface="Arial" panose="020B0604020202020204" pitchFamily="34" charset="0"/>
              </a:rPr>
              <a:t>杰青</a:t>
            </a:r>
            <a:endParaRPr lang="en-US" altLang="zh-CN" sz="1400" b="1" dirty="0">
              <a:latin typeface="Arial" panose="020B0604020202020204" pitchFamily="34" charset="0"/>
              <a:ea typeface="+mn-ea"/>
              <a:cs typeface="Arial" panose="020B0604020202020204" pitchFamily="34" charset="0"/>
            </a:endParaRPr>
          </a:p>
        </p:txBody>
      </p:sp>
      <p:sp>
        <p:nvSpPr>
          <p:cNvPr id="16" name="Rectangle 18"/>
          <p:cNvSpPr/>
          <p:nvPr/>
        </p:nvSpPr>
        <p:spPr>
          <a:xfrm>
            <a:off x="4552429" y="3753420"/>
            <a:ext cx="1558215" cy="523220"/>
          </a:xfrm>
          <a:prstGeom prst="rect">
            <a:avLst/>
          </a:prstGeom>
        </p:spPr>
        <p:txBody>
          <a:bodyPr wrap="square">
            <a:spAutoFit/>
          </a:bodyPr>
          <a:lstStyle/>
          <a:p>
            <a:pPr algn="ctr"/>
            <a:r>
              <a:rPr lang="zh-CN" altLang="en-US" sz="1400" b="1" dirty="0" smtClean="0">
                <a:latin typeface="Arial" panose="020B0604020202020204" pitchFamily="34" charset="0"/>
                <a:cs typeface="Arial" panose="020B0604020202020204" pitchFamily="34" charset="0"/>
              </a:rPr>
              <a:t>华盛顿大学</a:t>
            </a:r>
            <a:endParaRPr lang="en-US" altLang="zh-CN" sz="1400" b="1" dirty="0" smtClean="0">
              <a:latin typeface="Arial" panose="020B0604020202020204" pitchFamily="34" charset="0"/>
              <a:cs typeface="Arial" panose="020B0604020202020204" pitchFamily="34" charset="0"/>
            </a:endParaRPr>
          </a:p>
          <a:p>
            <a:pPr algn="ctr"/>
            <a:r>
              <a:rPr lang="zh-CN" altLang="en-US" sz="1400" b="1" dirty="0" smtClean="0">
                <a:latin typeface="Arial" panose="020B0604020202020204" pitchFamily="34" charset="0"/>
                <a:cs typeface="Arial" panose="020B0604020202020204" pitchFamily="34" charset="0"/>
              </a:rPr>
              <a:t>教授</a:t>
            </a:r>
            <a:endParaRPr lang="en-US" altLang="zh-CN" sz="1400" b="1" dirty="0">
              <a:latin typeface="Arial" panose="020B0604020202020204" pitchFamily="34" charset="0"/>
              <a:ea typeface="+mn-ea"/>
              <a:cs typeface="Arial" panose="020B0604020202020204" pitchFamily="34" charset="0"/>
            </a:endParaRPr>
          </a:p>
        </p:txBody>
      </p:sp>
      <p:sp>
        <p:nvSpPr>
          <p:cNvPr id="17" name="Text Placeholder 2"/>
          <p:cNvSpPr txBox="1">
            <a:spLocks/>
          </p:cNvSpPr>
          <p:nvPr/>
        </p:nvSpPr>
        <p:spPr bwMode="auto">
          <a:xfrm>
            <a:off x="5659270" y="5795806"/>
            <a:ext cx="1476939"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b="1" dirty="0">
                <a:solidFill>
                  <a:srgbClr val="0000FF"/>
                </a:solidFill>
                <a:latin typeface="Arial" panose="020B0604020202020204" pitchFamily="34" charset="0"/>
                <a:cs typeface="Arial" panose="020B0604020202020204" pitchFamily="34" charset="0"/>
              </a:rPr>
              <a:t>黄子罡</a:t>
            </a:r>
            <a:r>
              <a:rPr lang="zh-CN" altLang="en-US" sz="1600" b="1" dirty="0" smtClean="0">
                <a:solidFill>
                  <a:srgbClr val="0000FF"/>
                </a:solidFill>
                <a:latin typeface="Arial" panose="020B0604020202020204" pitchFamily="34" charset="0"/>
                <a:cs typeface="Arial" panose="020B0604020202020204" pitchFamily="34" charset="0"/>
              </a:rPr>
              <a:t> </a:t>
            </a:r>
            <a:endParaRPr lang="en-US" sz="1600" b="1" dirty="0">
              <a:solidFill>
                <a:schemeClr val="tx1"/>
              </a:solidFill>
              <a:latin typeface="Arial" panose="020B0604020202020204" pitchFamily="34" charset="0"/>
              <a:cs typeface="Arial" panose="020B0604020202020204" pitchFamily="34" charset="0"/>
            </a:endParaRPr>
          </a:p>
        </p:txBody>
      </p:sp>
      <p:sp>
        <p:nvSpPr>
          <p:cNvPr id="18" name="Rectangle 18"/>
          <p:cNvSpPr/>
          <p:nvPr/>
        </p:nvSpPr>
        <p:spPr>
          <a:xfrm>
            <a:off x="5356019" y="6146772"/>
            <a:ext cx="1276465" cy="523220"/>
          </a:xfrm>
          <a:prstGeom prst="rect">
            <a:avLst/>
          </a:prstGeom>
        </p:spPr>
        <p:txBody>
          <a:bodyPr wrap="square">
            <a:spAutoFit/>
          </a:bodyPr>
          <a:lstStyle/>
          <a:p>
            <a:pPr algn="ctr"/>
            <a:r>
              <a:rPr lang="zh-CN" altLang="en-US" sz="1400" b="1" dirty="0" smtClean="0">
                <a:latin typeface="Arial" panose="020B0604020202020204" pitchFamily="34" charset="0"/>
                <a:ea typeface="+mn-ea"/>
                <a:cs typeface="Arial" panose="020B0604020202020204" pitchFamily="34" charset="0"/>
              </a:rPr>
              <a:t>兰州大学</a:t>
            </a:r>
            <a:endParaRPr lang="en-US" altLang="zh-CN" sz="1400" b="1" dirty="0" smtClean="0">
              <a:latin typeface="Arial" panose="020B0604020202020204" pitchFamily="34" charset="0"/>
              <a:ea typeface="+mn-ea"/>
              <a:cs typeface="Arial" panose="020B0604020202020204" pitchFamily="34" charset="0"/>
            </a:endParaRPr>
          </a:p>
          <a:p>
            <a:pPr algn="ctr"/>
            <a:r>
              <a:rPr lang="zh-CN" altLang="en-US" sz="1400" b="1" dirty="0" smtClean="0">
                <a:latin typeface="Arial" panose="020B0604020202020204" pitchFamily="34" charset="0"/>
                <a:ea typeface="+mn-ea"/>
                <a:cs typeface="Arial" panose="020B0604020202020204" pitchFamily="34" charset="0"/>
              </a:rPr>
              <a:t>副教授</a:t>
            </a:r>
            <a:endParaRPr lang="en-US" altLang="zh-CN" sz="1400" b="1" dirty="0">
              <a:latin typeface="Arial" panose="020B0604020202020204" pitchFamily="34" charset="0"/>
              <a:ea typeface="+mn-ea"/>
              <a:cs typeface="Arial" panose="020B0604020202020204" pitchFamily="34" charset="0"/>
            </a:endParaRPr>
          </a:p>
        </p:txBody>
      </p:sp>
      <p:sp>
        <p:nvSpPr>
          <p:cNvPr id="19" name="Text Placeholder 2"/>
          <p:cNvSpPr txBox="1">
            <a:spLocks/>
          </p:cNvSpPr>
          <p:nvPr/>
        </p:nvSpPr>
        <p:spPr bwMode="auto">
          <a:xfrm>
            <a:off x="6117380" y="3326761"/>
            <a:ext cx="1064569" cy="455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kumimoji="1" sz="2400" kern="1200">
                <a:solidFill>
                  <a:srgbClr val="17375E"/>
                </a:solidFill>
                <a:latin typeface="Candara" panose="020E0502030303020204" pitchFamily="34" charset="0"/>
                <a:ea typeface="+mn-ea"/>
                <a:cs typeface="宋体" charset="0"/>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kumimoji="1" sz="2000" kern="1200">
                <a:solidFill>
                  <a:srgbClr val="17375E"/>
                </a:solidFill>
                <a:latin typeface="Candara" panose="020E0502030303020204" pitchFamily="34" charset="0"/>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kumimoji="1" sz="1800" kern="1200">
                <a:solidFill>
                  <a:srgbClr val="17375E"/>
                </a:solidFill>
                <a:latin typeface="Candara" panose="020E0502030303020204" pitchFamily="34" charset="0"/>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umimoji="1" sz="1600" kern="1200">
                <a:solidFill>
                  <a:srgbClr val="17375E"/>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1600" b="1" dirty="0">
                <a:solidFill>
                  <a:srgbClr val="0000FF"/>
                </a:solidFill>
                <a:latin typeface="Arial" panose="020B0604020202020204" pitchFamily="34" charset="0"/>
                <a:cs typeface="Arial" panose="020B0604020202020204" pitchFamily="34" charset="0"/>
              </a:rPr>
              <a:t>Henry Liu</a:t>
            </a:r>
            <a:endParaRPr lang="en-US" sz="1600" b="1" dirty="0">
              <a:solidFill>
                <a:schemeClr val="tx1"/>
              </a:solidFill>
              <a:latin typeface="Arial" panose="020B0604020202020204" pitchFamily="34" charset="0"/>
              <a:cs typeface="Arial" panose="020B0604020202020204" pitchFamily="34" charset="0"/>
            </a:endParaRPr>
          </a:p>
        </p:txBody>
      </p:sp>
      <p:sp>
        <p:nvSpPr>
          <p:cNvPr id="20" name="Rectangle 18"/>
          <p:cNvSpPr/>
          <p:nvPr/>
        </p:nvSpPr>
        <p:spPr>
          <a:xfrm>
            <a:off x="5702384" y="3734197"/>
            <a:ext cx="1605931" cy="523220"/>
          </a:xfrm>
          <a:prstGeom prst="rect">
            <a:avLst/>
          </a:prstGeom>
        </p:spPr>
        <p:txBody>
          <a:bodyPr wrap="square">
            <a:spAutoFit/>
          </a:bodyPr>
          <a:lstStyle/>
          <a:p>
            <a:pPr algn="ctr"/>
            <a:r>
              <a:rPr lang="zh-CN" altLang="en-US" sz="1400" b="1" dirty="0" smtClean="0">
                <a:latin typeface="Arial" panose="020B0604020202020204" pitchFamily="34" charset="0"/>
                <a:ea typeface="+mn-ea"/>
                <a:cs typeface="Arial" panose="020B0604020202020204" pitchFamily="34" charset="0"/>
              </a:rPr>
              <a:t>密歇根大学</a:t>
            </a:r>
            <a:endParaRPr lang="en-US" altLang="zh-CN" sz="1400" b="1" dirty="0" smtClean="0">
              <a:latin typeface="Arial" panose="020B0604020202020204" pitchFamily="34" charset="0"/>
              <a:ea typeface="+mn-ea"/>
              <a:cs typeface="Arial" panose="020B0604020202020204" pitchFamily="34" charset="0"/>
            </a:endParaRPr>
          </a:p>
          <a:p>
            <a:pPr algn="ctr"/>
            <a:r>
              <a:rPr lang="zh-CN" altLang="en-US" sz="1400" b="1" dirty="0" smtClean="0">
                <a:latin typeface="Arial" panose="020B0604020202020204" pitchFamily="34" charset="0"/>
                <a:ea typeface="+mn-ea"/>
                <a:cs typeface="Arial" panose="020B0604020202020204" pitchFamily="34" charset="0"/>
              </a:rPr>
              <a:t>教授</a:t>
            </a:r>
            <a:endParaRPr lang="en-US" altLang="zh-CN" sz="1400" b="1" dirty="0">
              <a:latin typeface="Arial" panose="020B0604020202020204" pitchFamily="34" charset="0"/>
              <a:ea typeface="+mn-ea"/>
              <a:cs typeface="Arial" panose="020B0604020202020204" pitchFamily="34" charset="0"/>
            </a:endParaRPr>
          </a:p>
        </p:txBody>
      </p:sp>
      <p:pic>
        <p:nvPicPr>
          <p:cNvPr id="21" name="Picture 2" descr="C:\Users\Administrator\Desktop\thTSJXWCHY.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699949" y="1940067"/>
            <a:ext cx="1153905" cy="142758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descr="C:\Users\Administrator\Desktop\th.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055899" y="1940067"/>
            <a:ext cx="1116203" cy="14011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C:\Users\Administrator\Desktop\thLWK3YVWH.jpg"/>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t="-1071"/>
          <a:stretch/>
        </p:blipFill>
        <p:spPr bwMode="auto">
          <a:xfrm>
            <a:off x="7382526" y="1895629"/>
            <a:ext cx="1168375" cy="14528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C:\Users\Administrator\Desktop\1472459138589.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958422" y="4352990"/>
            <a:ext cx="1061329" cy="141510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7"/>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719955" y="4352991"/>
            <a:ext cx="1035437" cy="1428778"/>
          </a:xfrm>
          <a:prstGeom prst="rect">
            <a:avLst/>
          </a:prstGeom>
        </p:spPr>
      </p:pic>
      <p:sp>
        <p:nvSpPr>
          <p:cNvPr id="26" name="Rectangle 20"/>
          <p:cNvSpPr/>
          <p:nvPr/>
        </p:nvSpPr>
        <p:spPr>
          <a:xfrm>
            <a:off x="6733807" y="6152292"/>
            <a:ext cx="1223262" cy="523220"/>
          </a:xfrm>
          <a:prstGeom prst="rect">
            <a:avLst/>
          </a:prstGeom>
        </p:spPr>
        <p:txBody>
          <a:bodyPr wrap="square">
            <a:spAutoFit/>
          </a:bodyPr>
          <a:lstStyle/>
          <a:p>
            <a:pPr algn="ctr" defTabSz="457189"/>
            <a:r>
              <a:rPr lang="zh-CN" altLang="en-US" sz="1400" b="1" dirty="0">
                <a:solidFill>
                  <a:prstClr val="black"/>
                </a:solidFill>
                <a:cs typeface="Arial" panose="020B0604020202020204" pitchFamily="34" charset="0"/>
              </a:rPr>
              <a:t>奥克</a:t>
            </a:r>
            <a:r>
              <a:rPr lang="zh-CN" altLang="en-US" sz="1400" b="1" dirty="0" smtClean="0">
                <a:solidFill>
                  <a:prstClr val="black"/>
                </a:solidFill>
                <a:cs typeface="Arial" panose="020B0604020202020204" pitchFamily="34" charset="0"/>
              </a:rPr>
              <a:t>兰大学</a:t>
            </a:r>
            <a:endParaRPr lang="en-US" altLang="zh-CN" sz="1400" b="1" dirty="0" smtClean="0">
              <a:solidFill>
                <a:prstClr val="black"/>
              </a:solidFill>
              <a:cs typeface="Arial" panose="020B0604020202020204" pitchFamily="34" charset="0"/>
            </a:endParaRPr>
          </a:p>
          <a:p>
            <a:pPr algn="ctr" defTabSz="457189"/>
            <a:r>
              <a:rPr lang="zh-CN" altLang="en-US" sz="1400" b="1" dirty="0" smtClean="0">
                <a:solidFill>
                  <a:prstClr val="black"/>
                </a:solidFill>
                <a:cs typeface="Arial" panose="020B0604020202020204" pitchFamily="34" charset="0"/>
              </a:rPr>
              <a:t>教授</a:t>
            </a:r>
            <a:endParaRPr lang="en-US" altLang="zh-CN" sz="1400" b="1" dirty="0" smtClean="0">
              <a:solidFill>
                <a:prstClr val="black"/>
              </a:solidFill>
              <a:cs typeface="Arial" panose="020B0604020202020204" pitchFamily="34" charset="0"/>
            </a:endParaRPr>
          </a:p>
        </p:txBody>
      </p:sp>
      <p:pic>
        <p:nvPicPr>
          <p:cNvPr id="27" name="Picture 6" descr="http://www.knjiznica.phy.pmf.unizg.hr/fizicari/Hamzic/hamzic1.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4140186" y="4340571"/>
            <a:ext cx="1115335" cy="1473836"/>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18"/>
          <p:cNvSpPr/>
          <p:nvPr/>
        </p:nvSpPr>
        <p:spPr>
          <a:xfrm>
            <a:off x="3993087" y="6146773"/>
            <a:ext cx="1605931" cy="523220"/>
          </a:xfrm>
          <a:prstGeom prst="rect">
            <a:avLst/>
          </a:prstGeom>
        </p:spPr>
        <p:txBody>
          <a:bodyPr wrap="square">
            <a:spAutoFit/>
          </a:bodyPr>
          <a:lstStyle/>
          <a:p>
            <a:pPr algn="ctr" defTabSz="457189"/>
            <a:r>
              <a:rPr lang="zh-CN" altLang="en-US" sz="1400" b="1" dirty="0" smtClean="0">
                <a:solidFill>
                  <a:prstClr val="black"/>
                </a:solidFill>
                <a:cs typeface="Arial" panose="020B0604020202020204" pitchFamily="34" charset="0"/>
              </a:rPr>
              <a:t>萨格勒布大学</a:t>
            </a:r>
            <a:endParaRPr lang="en-US" altLang="zh-CN" sz="1400" b="1" dirty="0" smtClean="0">
              <a:solidFill>
                <a:prstClr val="black"/>
              </a:solidFill>
              <a:cs typeface="Arial" panose="020B0604020202020204" pitchFamily="34" charset="0"/>
            </a:endParaRPr>
          </a:p>
          <a:p>
            <a:pPr algn="ctr" defTabSz="457189"/>
            <a:r>
              <a:rPr lang="zh-CN" altLang="en-US" sz="1400" b="1" dirty="0" smtClean="0">
                <a:solidFill>
                  <a:prstClr val="black"/>
                </a:solidFill>
                <a:cs typeface="Arial" panose="020B0604020202020204" pitchFamily="34" charset="0"/>
              </a:rPr>
              <a:t>教授</a:t>
            </a:r>
            <a:endParaRPr lang="en-US" altLang="zh-CN" sz="1400" b="1" dirty="0">
              <a:solidFill>
                <a:prstClr val="black"/>
              </a:solidFill>
              <a:cs typeface="Arial" panose="020B0604020202020204" pitchFamily="34" charset="0"/>
            </a:endParaRPr>
          </a:p>
        </p:txBody>
      </p:sp>
      <p:pic>
        <p:nvPicPr>
          <p:cNvPr id="29" name="Picture 2"/>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2778394" y="4352991"/>
            <a:ext cx="1164260" cy="1461416"/>
          </a:xfrm>
          <a:prstGeom prst="rect">
            <a:avLst/>
          </a:prstGeom>
        </p:spPr>
      </p:pic>
      <p:sp>
        <p:nvSpPr>
          <p:cNvPr id="30" name="Rectangle 4"/>
          <p:cNvSpPr/>
          <p:nvPr/>
        </p:nvSpPr>
        <p:spPr>
          <a:xfrm>
            <a:off x="2597817" y="6146772"/>
            <a:ext cx="1619739" cy="523220"/>
          </a:xfrm>
          <a:prstGeom prst="rect">
            <a:avLst/>
          </a:prstGeom>
        </p:spPr>
        <p:txBody>
          <a:bodyPr wrap="square">
            <a:spAutoFit/>
          </a:bodyPr>
          <a:lstStyle/>
          <a:p>
            <a:pPr algn="ctr" defTabSz="457189"/>
            <a:r>
              <a:rPr lang="zh-CN" altLang="en-US" sz="1400" b="1" dirty="0" smtClean="0">
                <a:solidFill>
                  <a:prstClr val="black"/>
                </a:solidFill>
                <a:cs typeface="Arial" panose="020B0604020202020204" pitchFamily="34" charset="0"/>
              </a:rPr>
              <a:t>匹兹堡大学</a:t>
            </a:r>
            <a:endParaRPr lang="en-US" altLang="zh-CN" sz="1400" b="1" dirty="0" smtClean="0">
              <a:solidFill>
                <a:prstClr val="black"/>
              </a:solidFill>
              <a:cs typeface="Arial" panose="020B0604020202020204" pitchFamily="34" charset="0"/>
            </a:endParaRPr>
          </a:p>
          <a:p>
            <a:pPr algn="ctr" defTabSz="457189"/>
            <a:r>
              <a:rPr lang="zh-CN" altLang="en-US" sz="1400" b="1" dirty="0">
                <a:solidFill>
                  <a:prstClr val="black"/>
                </a:solidFill>
                <a:cs typeface="Arial" panose="020B0604020202020204" pitchFamily="34" charset="0"/>
              </a:rPr>
              <a:t>副教授</a:t>
            </a:r>
            <a:endParaRPr lang="en-US" altLang="zh-CN" sz="1400" b="1" dirty="0">
              <a:solidFill>
                <a:prstClr val="black"/>
              </a:solidFill>
              <a:cs typeface="Arial" panose="020B0604020202020204" pitchFamily="34" charset="0"/>
            </a:endParaRPr>
          </a:p>
        </p:txBody>
      </p:sp>
      <p:pic>
        <p:nvPicPr>
          <p:cNvPr id="31" name="图片 30"/>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987445" y="1940067"/>
            <a:ext cx="1058987" cy="1385441"/>
          </a:xfrm>
          <a:prstGeom prst="rect">
            <a:avLst/>
          </a:prstGeom>
        </p:spPr>
      </p:pic>
      <p:pic>
        <p:nvPicPr>
          <p:cNvPr id="32" name="图片 31"/>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3311407" y="1940067"/>
            <a:ext cx="1129275" cy="1436206"/>
          </a:xfrm>
          <a:prstGeom prst="rect">
            <a:avLst/>
          </a:prstGeom>
        </p:spPr>
      </p:pic>
      <p:pic>
        <p:nvPicPr>
          <p:cNvPr id="33" name="图片 32"/>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424843" y="4339135"/>
            <a:ext cx="1100657" cy="1474223"/>
          </a:xfrm>
          <a:prstGeom prst="rect">
            <a:avLst/>
          </a:prstGeom>
        </p:spPr>
      </p:pic>
      <p:pic>
        <p:nvPicPr>
          <p:cNvPr id="34" name="Picture 2"/>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7314" y="1940067"/>
            <a:ext cx="1090182" cy="13854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Text Placeholder 2"/>
          <p:cNvSpPr txBox="1">
            <a:spLocks/>
          </p:cNvSpPr>
          <p:nvPr/>
        </p:nvSpPr>
        <p:spPr>
          <a:xfrm>
            <a:off x="565550" y="3335133"/>
            <a:ext cx="1253233" cy="455047"/>
          </a:xfrm>
          <a:prstGeom prst="rect">
            <a:avLst/>
          </a:prstGeom>
          <a:noFill/>
          <a:ln>
            <a:noFill/>
          </a:ln>
        </p:spPr>
        <p:txBody>
          <a:bodyPr vert="horz" wrap="square" lIns="91440" tIns="45720" rIns="91440" bIns="45720" numCol="1" anchor="t" anchorCtr="0" compatLnSpc="1">
            <a:prstTxWarp prst="textNoShape">
              <a:avLst/>
            </a:prstTxWarp>
            <a:normAutofit fontScale="92500"/>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dirty="0" err="1" smtClean="0"/>
              <a:t>Qiang</a:t>
            </a:r>
            <a:r>
              <a:rPr lang="en-US" dirty="0" smtClean="0"/>
              <a:t> Yang</a:t>
            </a:r>
            <a:endParaRPr lang="en-US" dirty="0"/>
          </a:p>
        </p:txBody>
      </p:sp>
      <p:sp>
        <p:nvSpPr>
          <p:cNvPr id="36" name="Rectangle 4"/>
          <p:cNvSpPr/>
          <p:nvPr/>
        </p:nvSpPr>
        <p:spPr>
          <a:xfrm>
            <a:off x="464142" y="3742569"/>
            <a:ext cx="1354641" cy="523220"/>
          </a:xfrm>
          <a:prstGeom prst="rect">
            <a:avLst/>
          </a:prstGeom>
        </p:spPr>
        <p:txBody>
          <a:bodyPr wrap="square">
            <a:spAutoFit/>
          </a:bodyPr>
          <a:lstStyle/>
          <a:p>
            <a:pPr algn="ctr"/>
            <a:r>
              <a:rPr lang="zh-CN" altLang="en-US" sz="1400" b="1" dirty="0" smtClean="0">
                <a:latin typeface="Arial" panose="020B0604020202020204" pitchFamily="34" charset="0"/>
                <a:cs typeface="Arial" panose="020B0604020202020204" pitchFamily="34" charset="0"/>
              </a:rPr>
              <a:t>香港科技大学</a:t>
            </a:r>
            <a:endParaRPr lang="en-US" altLang="zh-CN" sz="1400" b="1" dirty="0" smtClean="0">
              <a:latin typeface="Arial" panose="020B0604020202020204" pitchFamily="34" charset="0"/>
              <a:cs typeface="Arial" panose="020B0604020202020204" pitchFamily="34" charset="0"/>
            </a:endParaRPr>
          </a:p>
          <a:p>
            <a:pPr algn="ctr"/>
            <a:r>
              <a:rPr lang="zh-CN" altLang="en-US" sz="1400" b="1" dirty="0" smtClean="0">
                <a:latin typeface="Arial" panose="020B0604020202020204" pitchFamily="34" charset="0"/>
                <a:cs typeface="Arial" panose="020B0604020202020204" pitchFamily="34" charset="0"/>
              </a:rPr>
              <a:t>教授</a:t>
            </a:r>
            <a:endParaRPr lang="en-US" altLang="zh-CN" sz="1400" b="1" dirty="0">
              <a:latin typeface="Arial" panose="020B0604020202020204" pitchFamily="34" charset="0"/>
              <a:ea typeface="+mn-ea"/>
              <a:cs typeface="Arial" panose="020B0604020202020204" pitchFamily="34" charset="0"/>
            </a:endParaRPr>
          </a:p>
        </p:txBody>
      </p:sp>
      <p:pic>
        <p:nvPicPr>
          <p:cNvPr id="37" name="Picture 3"/>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1496324" y="4352991"/>
            <a:ext cx="1090182" cy="14742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 Placeholder 2"/>
          <p:cNvSpPr txBox="1">
            <a:spLocks/>
          </p:cNvSpPr>
          <p:nvPr/>
        </p:nvSpPr>
        <p:spPr>
          <a:xfrm>
            <a:off x="1424555" y="5819333"/>
            <a:ext cx="1253233" cy="455047"/>
          </a:xfrm>
          <a:prstGeom prst="rect">
            <a:avLst/>
          </a:prstGeom>
          <a:noFill/>
          <a:ln>
            <a:noFill/>
          </a:ln>
        </p:spPr>
        <p:txBody>
          <a:bodyPr vert="horz" wrap="square" lIns="91440" tIns="45720" rIns="91440" bIns="45720" numCol="1" anchor="t" anchorCtr="0" compatLnSpc="1">
            <a:prstTxWarp prst="textNoShape">
              <a:avLst/>
            </a:prstTxWarp>
            <a:normAutofit/>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smtClean="0"/>
              <a:t>Lionel. Ni</a:t>
            </a:r>
            <a:endParaRPr lang="en-US" dirty="0"/>
          </a:p>
        </p:txBody>
      </p:sp>
      <p:sp>
        <p:nvSpPr>
          <p:cNvPr id="39" name="Rectangle 4"/>
          <p:cNvSpPr/>
          <p:nvPr/>
        </p:nvSpPr>
        <p:spPr>
          <a:xfrm>
            <a:off x="1337002" y="6157494"/>
            <a:ext cx="1354641" cy="523220"/>
          </a:xfrm>
          <a:prstGeom prst="rect">
            <a:avLst/>
          </a:prstGeom>
        </p:spPr>
        <p:txBody>
          <a:bodyPr wrap="square">
            <a:spAutoFit/>
          </a:bodyPr>
          <a:lstStyle/>
          <a:p>
            <a:pPr algn="ctr"/>
            <a:r>
              <a:rPr lang="zh-CN" altLang="en-US" sz="1400" b="1" dirty="0" smtClean="0">
                <a:latin typeface="Arial" panose="020B0604020202020204" pitchFamily="34" charset="0"/>
                <a:cs typeface="Arial" panose="020B0604020202020204" pitchFamily="34" charset="0"/>
              </a:rPr>
              <a:t>澳门大学</a:t>
            </a:r>
            <a:endParaRPr lang="en-US" altLang="zh-CN" sz="1400" b="1" dirty="0" smtClean="0">
              <a:latin typeface="Arial" panose="020B0604020202020204" pitchFamily="34" charset="0"/>
              <a:cs typeface="Arial" panose="020B0604020202020204" pitchFamily="34" charset="0"/>
            </a:endParaRPr>
          </a:p>
          <a:p>
            <a:pPr algn="ctr"/>
            <a:r>
              <a:rPr lang="zh-CN" altLang="en-US" sz="1400" b="1" dirty="0" smtClean="0">
                <a:latin typeface="Arial" panose="020B0604020202020204" pitchFamily="34" charset="0"/>
                <a:cs typeface="Arial" panose="020B0604020202020204" pitchFamily="34" charset="0"/>
              </a:rPr>
              <a:t>教授</a:t>
            </a:r>
            <a:endParaRPr lang="en-US" altLang="zh-CN" sz="1400" b="1" dirty="0">
              <a:latin typeface="Arial" panose="020B0604020202020204" pitchFamily="34" charset="0"/>
              <a:ea typeface="+mn-ea"/>
              <a:cs typeface="Arial" panose="020B0604020202020204" pitchFamily="34" charset="0"/>
            </a:endParaRPr>
          </a:p>
        </p:txBody>
      </p:sp>
      <p:pic>
        <p:nvPicPr>
          <p:cNvPr id="40" name="Picture 4"/>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218238" y="4352990"/>
            <a:ext cx="1112679" cy="144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 Placeholder 2"/>
          <p:cNvSpPr txBox="1">
            <a:spLocks/>
          </p:cNvSpPr>
          <p:nvPr/>
        </p:nvSpPr>
        <p:spPr>
          <a:xfrm>
            <a:off x="260730" y="5819328"/>
            <a:ext cx="1253233" cy="455047"/>
          </a:xfrm>
          <a:prstGeom prst="rect">
            <a:avLst/>
          </a:prstGeom>
          <a:noFill/>
          <a:ln>
            <a:noFill/>
          </a:ln>
        </p:spPr>
        <p:txBody>
          <a:bodyPr vert="horz" wrap="square" lIns="91440" tIns="45720" rIns="91440" bIns="45720" numCol="1" anchor="t" anchorCtr="0" compatLnSpc="1">
            <a:prstTxWarp prst="textNoShape">
              <a:avLst/>
            </a:prstTxWarp>
            <a:normAutofit/>
          </a:bodyPr>
          <a:lstStyle>
            <a:defPPr>
              <a:defRPr lang="zh-CN"/>
            </a:defPPr>
            <a:lvl1pPr indent="0" eaLnBrk="0" fontAlgn="base" hangingPunct="0">
              <a:lnSpc>
                <a:spcPct val="90000"/>
              </a:lnSpc>
              <a:spcBef>
                <a:spcPts val="1000"/>
              </a:spcBef>
              <a:spcAft>
                <a:spcPct val="0"/>
              </a:spcAft>
              <a:buFont typeface="Arial" panose="020B0604020202020204" pitchFamily="34" charset="0"/>
              <a:buNone/>
              <a:defRPr kumimoji="1" sz="1600" b="1">
                <a:solidFill>
                  <a:srgbClr val="0000FF"/>
                </a:solidFill>
                <a:latin typeface="Arial" panose="020B0604020202020204" pitchFamily="34" charset="0"/>
                <a:cs typeface="Arial" panose="020B0604020202020204" pitchFamily="34" charset="0"/>
              </a:defRPr>
            </a:lvl1pPr>
            <a:lvl2pPr marL="685800" indent="-228600" eaLnBrk="0" fontAlgn="base" hangingPunct="0">
              <a:lnSpc>
                <a:spcPct val="90000"/>
              </a:lnSpc>
              <a:spcBef>
                <a:spcPts val="500"/>
              </a:spcBef>
              <a:spcAft>
                <a:spcPct val="0"/>
              </a:spcAft>
              <a:buFont typeface="Arial" panose="020B0604020202020204" pitchFamily="34" charset="0"/>
              <a:buChar char="•"/>
              <a:defRPr kumimoji="1" sz="2000">
                <a:solidFill>
                  <a:srgbClr val="17375E"/>
                </a:solidFill>
                <a:latin typeface="Candara" panose="020E0502030303020204" pitchFamily="34" charset="0"/>
              </a:defRPr>
            </a:lvl2pPr>
            <a:lvl3pPr marL="1143000" indent="-228600" eaLnBrk="0" fontAlgn="base" hangingPunct="0">
              <a:lnSpc>
                <a:spcPct val="90000"/>
              </a:lnSpc>
              <a:spcBef>
                <a:spcPts val="500"/>
              </a:spcBef>
              <a:spcAft>
                <a:spcPct val="0"/>
              </a:spcAft>
              <a:buFont typeface="Arial" panose="020B0604020202020204" pitchFamily="34" charset="0"/>
              <a:buChar char="•"/>
              <a:defRPr kumimoji="1">
                <a:solidFill>
                  <a:srgbClr val="17375E"/>
                </a:solidFill>
                <a:latin typeface="Candara" panose="020E0502030303020204" pitchFamily="34" charset="0"/>
              </a:defRPr>
            </a:lvl3pPr>
            <a:lvl4pPr marL="16002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4pPr>
            <a:lvl5pPr marL="2057400" indent="-228600" eaLnBrk="0" fontAlgn="base" hangingPunct="0">
              <a:lnSpc>
                <a:spcPct val="90000"/>
              </a:lnSpc>
              <a:spcBef>
                <a:spcPts val="500"/>
              </a:spcBef>
              <a:spcAft>
                <a:spcPct val="0"/>
              </a:spcAft>
              <a:buFont typeface="Arial" panose="020B0604020202020204" pitchFamily="34" charset="0"/>
              <a:buChar char="•"/>
              <a:defRPr kumimoji="1" sz="1600">
                <a:solidFill>
                  <a:srgbClr val="17375E"/>
                </a:solidFill>
                <a:latin typeface="Candara" panose="020E0502030303020204" pitchFamily="34" charset="0"/>
              </a:defRP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r>
              <a:rPr lang="en-US" altLang="zh-CN" dirty="0" smtClean="0"/>
              <a:t>Eric Xing</a:t>
            </a:r>
            <a:endParaRPr lang="en-US" dirty="0"/>
          </a:p>
        </p:txBody>
      </p:sp>
      <p:sp>
        <p:nvSpPr>
          <p:cNvPr id="42" name="Rectangle 4"/>
          <p:cNvSpPr/>
          <p:nvPr/>
        </p:nvSpPr>
        <p:spPr>
          <a:xfrm>
            <a:off x="13855" y="6157489"/>
            <a:ext cx="1513963" cy="523220"/>
          </a:xfrm>
          <a:prstGeom prst="rect">
            <a:avLst/>
          </a:prstGeom>
        </p:spPr>
        <p:txBody>
          <a:bodyPr wrap="square">
            <a:spAutoFit/>
          </a:bodyPr>
          <a:lstStyle/>
          <a:p>
            <a:pPr algn="ctr"/>
            <a:r>
              <a:rPr lang="zh-CN" altLang="en-US" sz="1400" b="1" dirty="0" smtClean="0">
                <a:latin typeface="Arial" panose="020B0604020202020204" pitchFamily="34" charset="0"/>
                <a:cs typeface="Arial" panose="020B0604020202020204" pitchFamily="34" charset="0"/>
              </a:rPr>
              <a:t>卡内基梅陇大学</a:t>
            </a:r>
            <a:endParaRPr lang="en-US" altLang="zh-CN" sz="1400" b="1" dirty="0" smtClean="0">
              <a:latin typeface="Arial" panose="020B0604020202020204" pitchFamily="34" charset="0"/>
              <a:cs typeface="Arial" panose="020B0604020202020204" pitchFamily="34" charset="0"/>
            </a:endParaRPr>
          </a:p>
          <a:p>
            <a:pPr algn="ctr"/>
            <a:r>
              <a:rPr lang="zh-CN" altLang="en-US" sz="1400" b="1" dirty="0" smtClean="0">
                <a:latin typeface="Arial" panose="020B0604020202020204" pitchFamily="34" charset="0"/>
                <a:cs typeface="Arial" panose="020B0604020202020204" pitchFamily="34" charset="0"/>
              </a:rPr>
              <a:t>教授</a:t>
            </a:r>
            <a:endParaRPr lang="en-US" altLang="zh-CN" sz="1400" b="1" dirty="0">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33899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中心承担的重大任务</a:t>
            </a:r>
            <a:endParaRPr lang="en-US" dirty="0">
              <a:solidFill>
                <a:srgbClr val="002060"/>
              </a:solidFill>
            </a:endParaRPr>
          </a:p>
        </p:txBody>
      </p:sp>
      <p:sp>
        <p:nvSpPr>
          <p:cNvPr id="3" name="内容占位符 2"/>
          <p:cNvSpPr>
            <a:spLocks noGrp="1"/>
          </p:cNvSpPr>
          <p:nvPr>
            <p:ph idx="1"/>
          </p:nvPr>
        </p:nvSpPr>
        <p:spPr>
          <a:xfrm>
            <a:off x="249375" y="2298461"/>
            <a:ext cx="8716764" cy="1953500"/>
          </a:xfrm>
        </p:spPr>
        <p:txBody>
          <a:bodyPr/>
          <a:lstStyle/>
          <a:p>
            <a:r>
              <a:rPr lang="zh-CN" altLang="en-US" dirty="0" smtClean="0"/>
              <a:t>在面向智能的计算基础设施、大数据计算理论方面，牵头承担重大任务，经费总额超过</a:t>
            </a:r>
            <a:r>
              <a:rPr lang="en-US" altLang="zh-CN" dirty="0" smtClean="0"/>
              <a:t>5000</a:t>
            </a:r>
            <a:r>
              <a:rPr lang="zh-CN" altLang="en-US" dirty="0" smtClean="0"/>
              <a:t>万元</a:t>
            </a:r>
            <a:endParaRPr lang="en-US" altLang="zh-CN" dirty="0" smtClean="0"/>
          </a:p>
          <a:p>
            <a:pPr lvl="1"/>
            <a:r>
              <a:rPr lang="en-US" altLang="zh-CN" sz="2400" dirty="0" smtClean="0"/>
              <a:t>973</a:t>
            </a:r>
            <a:r>
              <a:rPr lang="zh-CN" altLang="en-US" sz="2400" dirty="0" smtClean="0"/>
              <a:t>项目：网络信息空间大数据计算理论</a:t>
            </a:r>
            <a:endParaRPr lang="en-US" altLang="zh-CN" sz="2400" dirty="0" smtClean="0"/>
          </a:p>
          <a:p>
            <a:pPr lvl="1"/>
            <a:r>
              <a:rPr lang="en-US" altLang="zh-CN" sz="2400" dirty="0" smtClean="0"/>
              <a:t>863</a:t>
            </a:r>
            <a:r>
              <a:rPr lang="zh-CN" altLang="en-US" sz="2400" dirty="0" smtClean="0"/>
              <a:t>中国云专项：云操作系统、混合云</a:t>
            </a:r>
            <a:endParaRPr lang="en-US" altLang="zh-CN" sz="2400" dirty="0" smtClean="0"/>
          </a:p>
          <a:p>
            <a:pPr lvl="1"/>
            <a:endParaRPr lang="en-US" sz="2400" dirty="0"/>
          </a:p>
        </p:txBody>
      </p:sp>
      <p:sp>
        <p:nvSpPr>
          <p:cNvPr id="4" name="内容占位符 2"/>
          <p:cNvSpPr txBox="1">
            <a:spLocks/>
          </p:cNvSpPr>
          <p:nvPr/>
        </p:nvSpPr>
        <p:spPr>
          <a:xfrm>
            <a:off x="249375" y="4264421"/>
            <a:ext cx="8716764" cy="1953500"/>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Font typeface="Arial" panose="020B0604020202020204"/>
              <a:buChar char="•"/>
              <a:defRPr lang="zh-CN" altLang="en-US" sz="2800" kern="1200" dirty="0" smtClean="0">
                <a:solidFill>
                  <a:schemeClr val="tx1"/>
                </a:solidFill>
                <a:latin typeface="Times New Roman" pitchFamily="18" charset="0"/>
                <a:ea typeface="黑体" pitchFamily="49" charset="-122"/>
                <a:cs typeface="+mn-cs"/>
              </a:defRPr>
            </a:lvl1pPr>
            <a:lvl2pPr marL="914400" indent="-342900" algn="l" defTabSz="457200" rtl="0" eaLnBrk="1" latinLnBrk="0" hangingPunct="1">
              <a:spcBef>
                <a:spcPct val="20000"/>
              </a:spcBef>
              <a:buFont typeface="Wingdings" panose="05000000000000000000" pitchFamily="2" charset="2"/>
              <a:buBlip>
                <a:blip r:embed="rId2"/>
              </a:buBlip>
              <a:defRPr lang="zh-CN" altLang="en-US" sz="3200" b="1" kern="1200" dirty="0" smtClean="0">
                <a:solidFill>
                  <a:schemeClr val="accent1">
                    <a:lumMod val="50000"/>
                  </a:schemeClr>
                </a:solidFill>
                <a:latin typeface="+mj-lt"/>
                <a:ea typeface="黑体" pitchFamily="49" charset="-122"/>
                <a:cs typeface="Arial" panose="020B0604020202020204" pitchFamily="34" charset="0"/>
              </a:defRPr>
            </a:lvl2pPr>
            <a:lvl3pPr marL="800100" indent="0" algn="l" defTabSz="457200" rtl="0" eaLnBrk="1" latinLnBrk="0" hangingPunct="1">
              <a:spcBef>
                <a:spcPct val="20000"/>
              </a:spcBef>
              <a:buFont typeface="Wingdings" panose="05000000000000000000" pitchFamily="2" charset="2"/>
              <a:buNone/>
              <a:defRPr lang="zh-CN" altLang="en-US" sz="2800" b="1" kern="1200" dirty="0" smtClean="0">
                <a:solidFill>
                  <a:schemeClr val="accent1">
                    <a:lumMod val="50000"/>
                  </a:schemeClr>
                </a:solidFill>
                <a:latin typeface="+mj-lt"/>
                <a:ea typeface="黑体" pitchFamily="49" charset="-122"/>
                <a:cs typeface="Arial" panose="020B0604020202020204" pitchFamily="34" charset="0"/>
              </a:defRPr>
            </a:lvl3pPr>
            <a:lvl4pPr marL="1600200" indent="-342900" algn="l" defTabSz="457200" rtl="0" eaLnBrk="1" latinLnBrk="0" hangingPunct="1">
              <a:spcBef>
                <a:spcPct val="20000"/>
              </a:spcBef>
              <a:buFont typeface="Wingdings" panose="05000000000000000000" pitchFamily="2" charset="2"/>
              <a:buChar char="Ø"/>
              <a:defRPr lang="zh-CN" altLang="en-US" sz="2400" kern="1200" dirty="0" smtClean="0">
                <a:solidFill>
                  <a:schemeClr val="tx1"/>
                </a:solidFill>
                <a:latin typeface="Times New Roman" pitchFamily="18" charset="0"/>
                <a:ea typeface="黑体" pitchFamily="49" charset="-122"/>
                <a:cs typeface="+mn-cs"/>
              </a:defRPr>
            </a:lvl4pPr>
            <a:lvl5pPr marL="2057400" indent="-342900" algn="l" defTabSz="457200" rtl="0" eaLnBrk="1" latinLnBrk="0" hangingPunct="1">
              <a:spcBef>
                <a:spcPct val="20000"/>
              </a:spcBef>
              <a:buFont typeface="Wingdings" panose="05000000000000000000" pitchFamily="2" charset="2"/>
              <a:buChar char="Ø"/>
              <a:defRPr lang="zh-CN" altLang="en-US" sz="2400" kern="1200" dirty="0">
                <a:solidFill>
                  <a:schemeClr val="tx1"/>
                </a:solidFill>
                <a:latin typeface="Times New Roman" pitchFamily="18" charset="0"/>
                <a:ea typeface="黑体" pitchFamily="49"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dirty="0" smtClean="0"/>
              <a:t>中心参与三大项目入选首批国家重点研发计划</a:t>
            </a:r>
          </a:p>
          <a:p>
            <a:pPr lvl="1"/>
            <a:r>
              <a:rPr lang="zh-CN" altLang="en-US" sz="2400" dirty="0" smtClean="0"/>
              <a:t>徐洁教授团队：云际计算</a:t>
            </a:r>
            <a:endParaRPr lang="en-US" altLang="zh-CN" sz="2400" dirty="0" smtClean="0"/>
          </a:p>
          <a:p>
            <a:pPr lvl="1"/>
            <a:r>
              <a:rPr lang="zh-CN" altLang="en-US" sz="2400" dirty="0" smtClean="0"/>
              <a:t>刘旭东教授团队：智能化软件开发</a:t>
            </a:r>
          </a:p>
          <a:p>
            <a:pPr lvl="1"/>
            <a:r>
              <a:rPr lang="zh-CN" altLang="en-US" sz="2400" dirty="0" smtClean="0"/>
              <a:t>徐洁教授团队：数据中心云计算操作系统</a:t>
            </a:r>
          </a:p>
          <a:p>
            <a:pPr lvl="1"/>
            <a:endParaRPr lang="zh-CN" altLang="en-US" sz="2400" dirty="0"/>
          </a:p>
        </p:txBody>
      </p:sp>
      <p:pic>
        <p:nvPicPr>
          <p:cNvPr id="5" name="Picture 2" descr="https://ss0.baidu.com/6ONWsjip0QIZ8tyhnq/it/u=3130176633,331651325&amp;fm=58"/>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87847" y="1303926"/>
            <a:ext cx="934804" cy="93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pic.58pic.com/58pic/12/20/03/58F58PICqeQ.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23390" y="1340768"/>
            <a:ext cx="1017125" cy="80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1273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取得的阶段性研究成果</a:t>
            </a:r>
            <a:endParaRPr lang="en-US" dirty="0">
              <a:solidFill>
                <a:srgbClr val="002060"/>
              </a:solidFill>
            </a:endParaRPr>
          </a:p>
        </p:txBody>
      </p:sp>
      <p:sp>
        <p:nvSpPr>
          <p:cNvPr id="3" name="内容占位符 2"/>
          <p:cNvSpPr>
            <a:spLocks noGrp="1"/>
          </p:cNvSpPr>
          <p:nvPr>
            <p:ph idx="1"/>
          </p:nvPr>
        </p:nvSpPr>
        <p:spPr>
          <a:xfrm>
            <a:off x="249375" y="1323100"/>
            <a:ext cx="8716764" cy="5291060"/>
          </a:xfrm>
        </p:spPr>
        <p:txBody>
          <a:bodyPr>
            <a:normAutofit/>
          </a:bodyPr>
          <a:lstStyle/>
          <a:p>
            <a:r>
              <a:rPr lang="zh-CN" altLang="en-US" dirty="0" smtClean="0"/>
              <a:t>初步形成国际学术影响力，在</a:t>
            </a:r>
            <a:r>
              <a:rPr lang="en-US" altLang="zh-CN" dirty="0" smtClean="0"/>
              <a:t>2015-2016</a:t>
            </a:r>
            <a:r>
              <a:rPr lang="zh-CN" altLang="en-US" dirty="0" smtClean="0"/>
              <a:t>年间：</a:t>
            </a:r>
            <a:endParaRPr lang="en-US" altLang="zh-CN" dirty="0" smtClean="0"/>
          </a:p>
          <a:p>
            <a:pPr lvl="1">
              <a:buFont typeface="Arial" pitchFamily="34" charset="0"/>
              <a:buChar char="•"/>
            </a:pPr>
            <a:r>
              <a:rPr lang="zh-CN" altLang="en-US" sz="2400" b="0" dirty="0" smtClean="0"/>
              <a:t>发表</a:t>
            </a:r>
            <a:r>
              <a:rPr lang="en-US" altLang="zh-CN" sz="2400" b="0" dirty="0" smtClean="0"/>
              <a:t>N/S</a:t>
            </a:r>
            <a:r>
              <a:rPr lang="zh-CN" altLang="en-US" sz="2400" b="0" dirty="0" smtClean="0"/>
              <a:t>及其子刊</a:t>
            </a:r>
            <a:r>
              <a:rPr lang="en-US" altLang="zh-CN" sz="2400" dirty="0" smtClean="0">
                <a:solidFill>
                  <a:srgbClr val="FF0000"/>
                </a:solidFill>
              </a:rPr>
              <a:t>3</a:t>
            </a:r>
            <a:r>
              <a:rPr lang="zh-CN" altLang="en-US" sz="2400" b="0" dirty="0" smtClean="0"/>
              <a:t>篇，领域顶级会议期刊论文</a:t>
            </a:r>
            <a:r>
              <a:rPr lang="en-US" altLang="zh-CN" sz="2400" dirty="0" smtClean="0">
                <a:solidFill>
                  <a:srgbClr val="FF0000"/>
                </a:solidFill>
              </a:rPr>
              <a:t>18</a:t>
            </a:r>
            <a:r>
              <a:rPr lang="zh-CN" altLang="en-US" sz="2400" b="0" dirty="0" smtClean="0"/>
              <a:t>篇，新增技术发明专利</a:t>
            </a:r>
            <a:r>
              <a:rPr lang="en-US" altLang="zh-CN" sz="2400" dirty="0" smtClean="0">
                <a:solidFill>
                  <a:srgbClr val="FF0000"/>
                </a:solidFill>
              </a:rPr>
              <a:t>42</a:t>
            </a:r>
            <a:r>
              <a:rPr lang="zh-CN" altLang="en-US" sz="2400" b="0" dirty="0" smtClean="0"/>
              <a:t>项，新增授权专利</a:t>
            </a:r>
            <a:r>
              <a:rPr lang="en-US" altLang="zh-CN" sz="2400" dirty="0" smtClean="0">
                <a:solidFill>
                  <a:srgbClr val="FF0000"/>
                </a:solidFill>
              </a:rPr>
              <a:t>18</a:t>
            </a:r>
            <a:r>
              <a:rPr lang="zh-CN" altLang="en-US" sz="2400" b="0" dirty="0" smtClean="0"/>
              <a:t>项</a:t>
            </a:r>
            <a:endParaRPr lang="en-US" altLang="zh-CN" sz="2400" b="0" dirty="0" smtClean="0"/>
          </a:p>
          <a:p>
            <a:pPr lvl="1">
              <a:buFont typeface="Arial" pitchFamily="34" charset="0"/>
              <a:buChar char="•"/>
            </a:pPr>
            <a:r>
              <a:rPr lang="zh-CN" altLang="en-US" sz="2400" b="0" dirty="0" smtClean="0"/>
              <a:t>在</a:t>
            </a:r>
            <a:r>
              <a:rPr lang="zh-CN" altLang="en-US" sz="2400" b="0" dirty="0" smtClean="0">
                <a:solidFill>
                  <a:srgbClr val="FF0000"/>
                </a:solidFill>
              </a:rPr>
              <a:t>大数据计算理论</a:t>
            </a:r>
            <a:r>
              <a:rPr lang="zh-CN" altLang="en-US" sz="2400" b="0" dirty="0" smtClean="0"/>
              <a:t>、</a:t>
            </a:r>
            <a:r>
              <a:rPr lang="zh-CN" altLang="en-US" sz="2400" b="0" dirty="0" smtClean="0">
                <a:solidFill>
                  <a:srgbClr val="FF0000"/>
                </a:solidFill>
              </a:rPr>
              <a:t>复杂网络信息传播模型</a:t>
            </a:r>
            <a:r>
              <a:rPr lang="zh-CN" altLang="en-US" sz="2400" b="0" dirty="0" smtClean="0"/>
              <a:t>、新型计算系统、群体智能、生理认知识别模型方面，取得较好国际同行评价</a:t>
            </a:r>
            <a:endParaRPr lang="en-US" altLang="zh-CN" sz="2400" b="0" dirty="0" smtClean="0"/>
          </a:p>
          <a:p>
            <a:pPr lvl="4">
              <a:buFont typeface="Arial" pitchFamily="34" charset="0"/>
              <a:buChar char="•"/>
            </a:pPr>
            <a:endParaRPr lang="en-US" sz="1600" b="0" dirty="0" smtClean="0"/>
          </a:p>
          <a:p>
            <a:r>
              <a:rPr lang="zh-CN" altLang="en-US" dirty="0" smtClean="0"/>
              <a:t>围绕“社会脑”、“机器脑”，建立规模化研究性试验平台</a:t>
            </a:r>
            <a:endParaRPr lang="en-US" altLang="zh-CN" dirty="0" smtClean="0"/>
          </a:p>
          <a:p>
            <a:pPr lvl="1">
              <a:buFont typeface="Arial" pitchFamily="34" charset="0"/>
              <a:buChar char="•"/>
            </a:pPr>
            <a:r>
              <a:rPr lang="zh-CN" altLang="en-US" sz="2400" b="0" dirty="0" smtClean="0"/>
              <a:t>社会脑：面向社会突发事件检测、重大事件预测</a:t>
            </a:r>
            <a:endParaRPr lang="en-US" altLang="zh-CN" sz="2400" b="0" dirty="0" smtClean="0"/>
          </a:p>
          <a:p>
            <a:pPr lvl="1">
              <a:buFont typeface="Arial" pitchFamily="34" charset="0"/>
              <a:buChar char="•"/>
            </a:pPr>
            <a:r>
              <a:rPr lang="zh-CN" altLang="en-US" sz="2400" b="0" dirty="0" smtClean="0"/>
              <a:t>机器脑：面向自动驾驶（无人系统）、车联网信息服务</a:t>
            </a:r>
            <a:endParaRPr lang="en-US" altLang="zh-CN" sz="2400" b="0" dirty="0" smtClean="0"/>
          </a:p>
          <a:p>
            <a:pPr lvl="1">
              <a:buFont typeface="Arial" pitchFamily="34" charset="0"/>
              <a:buChar char="•"/>
            </a:pPr>
            <a:r>
              <a:rPr lang="zh-CN" altLang="en-US" sz="2400" b="0" dirty="0"/>
              <a:t>新获</a:t>
            </a:r>
            <a:r>
              <a:rPr lang="zh-CN" altLang="en-US" sz="2400" b="0" dirty="0">
                <a:solidFill>
                  <a:srgbClr val="FF0000"/>
                </a:solidFill>
              </a:rPr>
              <a:t>国家技术发明二等奖</a:t>
            </a:r>
            <a:r>
              <a:rPr lang="en-US" altLang="zh-CN" sz="2400" b="0" dirty="0">
                <a:solidFill>
                  <a:srgbClr val="FF0000"/>
                </a:solidFill>
              </a:rPr>
              <a:t>2</a:t>
            </a:r>
            <a:r>
              <a:rPr lang="zh-CN" altLang="en-US" sz="2400" b="0" dirty="0" smtClean="0">
                <a:solidFill>
                  <a:srgbClr val="FF0000"/>
                </a:solidFill>
              </a:rPr>
              <a:t>项（</a:t>
            </a:r>
            <a:r>
              <a:rPr lang="en-US" altLang="zh-CN" sz="2400" b="0" dirty="0" smtClean="0">
                <a:solidFill>
                  <a:srgbClr val="FF0000"/>
                </a:solidFill>
              </a:rPr>
              <a:t>2015</a:t>
            </a:r>
            <a:r>
              <a:rPr lang="zh-CN" altLang="en-US" sz="2400" b="0" dirty="0" smtClean="0">
                <a:solidFill>
                  <a:srgbClr val="FF0000"/>
                </a:solidFill>
              </a:rPr>
              <a:t>、</a:t>
            </a:r>
            <a:r>
              <a:rPr lang="en-US" altLang="zh-CN" sz="2400" b="0" dirty="0" smtClean="0">
                <a:solidFill>
                  <a:srgbClr val="FF0000"/>
                </a:solidFill>
              </a:rPr>
              <a:t>2016</a:t>
            </a:r>
            <a:r>
              <a:rPr lang="zh-CN" altLang="en-US" sz="2400" b="0" dirty="0" smtClean="0">
                <a:solidFill>
                  <a:srgbClr val="FF0000"/>
                </a:solidFill>
              </a:rPr>
              <a:t>）</a:t>
            </a:r>
            <a:endParaRPr lang="en-US" altLang="zh-CN" sz="2400" b="0" dirty="0">
              <a:solidFill>
                <a:srgbClr val="FF0000"/>
              </a:solidFill>
            </a:endParaRPr>
          </a:p>
          <a:p>
            <a:pPr lvl="1">
              <a:buFont typeface="Arial" pitchFamily="34" charset="0"/>
              <a:buChar char="•"/>
            </a:pPr>
            <a:endParaRPr lang="en-US" sz="2400" b="0" dirty="0"/>
          </a:p>
        </p:txBody>
      </p:sp>
    </p:spTree>
    <p:extLst>
      <p:ext uri="{BB962C8B-B14F-4D97-AF65-F5344CB8AC3E}">
        <p14:creationId xmlns:p14="http://schemas.microsoft.com/office/powerpoint/2010/main" val="9385264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进展</a:t>
            </a:r>
            <a:r>
              <a:rPr lang="en-US" altLang="zh-CN" dirty="0">
                <a:solidFill>
                  <a:srgbClr val="002060"/>
                </a:solidFill>
              </a:rPr>
              <a:t>1</a:t>
            </a:r>
            <a:r>
              <a:rPr lang="zh-CN" altLang="en-US" dirty="0">
                <a:solidFill>
                  <a:srgbClr val="002060"/>
                </a:solidFill>
              </a:rPr>
              <a:t>：大数据查询的尺度无关理论及系统</a:t>
            </a:r>
            <a:endParaRPr lang="en-US" dirty="0">
              <a:solidFill>
                <a:srgbClr val="002060"/>
              </a:solidFill>
            </a:endParaRPr>
          </a:p>
        </p:txBody>
      </p:sp>
      <p:sp>
        <p:nvSpPr>
          <p:cNvPr id="3" name="内容占位符 2"/>
          <p:cNvSpPr>
            <a:spLocks noGrp="1"/>
          </p:cNvSpPr>
          <p:nvPr>
            <p:ph idx="1"/>
          </p:nvPr>
        </p:nvSpPr>
        <p:spPr>
          <a:xfrm>
            <a:off x="249375" y="1323100"/>
            <a:ext cx="4551225" cy="4634351"/>
          </a:xfrm>
        </p:spPr>
        <p:txBody>
          <a:bodyPr/>
          <a:lstStyle/>
          <a:p>
            <a:pPr marL="0" indent="0">
              <a:buNone/>
            </a:pPr>
            <a:r>
              <a:rPr lang="zh-CN" altLang="en-US" sz="2400" b="1" dirty="0" smtClean="0">
                <a:latin typeface="微软雅黑" panose="020B0503020204020204" pitchFamily="34" charset="-122"/>
                <a:ea typeface="微软雅黑" panose="020B0503020204020204" pitchFamily="34" charset="-122"/>
              </a:rPr>
              <a:t>中心</a:t>
            </a:r>
            <a:r>
              <a:rPr lang="zh-CN" altLang="en-US" sz="2400" b="1" dirty="0" smtClean="0">
                <a:solidFill>
                  <a:srgbClr val="FF0000"/>
                </a:solidFill>
                <a:latin typeface="微软雅黑" panose="020B0503020204020204" pitchFamily="34" charset="-122"/>
                <a:ea typeface="微软雅黑" panose="020B0503020204020204" pitchFamily="34" charset="-122"/>
              </a:rPr>
              <a:t>樊文飞</a:t>
            </a:r>
            <a:r>
              <a:rPr lang="zh-CN" altLang="en-US" sz="2400" b="1" dirty="0" smtClean="0">
                <a:latin typeface="微软雅黑" panose="020B0503020204020204" pitchFamily="34" charset="-122"/>
                <a:ea typeface="微软雅黑" panose="020B0503020204020204" pitchFamily="34" charset="-122"/>
              </a:rPr>
              <a:t>团队：解决“</a:t>
            </a:r>
            <a:r>
              <a:rPr lang="zh-CN" altLang="en-US" sz="2400" b="1" dirty="0" smtClean="0">
                <a:solidFill>
                  <a:srgbClr val="FF0000"/>
                </a:solidFill>
                <a:latin typeface="微软雅黑" panose="020B0503020204020204" pitchFamily="34" charset="-122"/>
                <a:ea typeface="微软雅黑" panose="020B0503020204020204" pitchFamily="34" charset="-122"/>
              </a:rPr>
              <a:t>大数据计算有效性</a:t>
            </a:r>
            <a:r>
              <a:rPr lang="zh-CN" altLang="en-US" sz="2400" b="1" dirty="0" smtClean="0">
                <a:latin typeface="微软雅黑" panose="020B0503020204020204" pitchFamily="34" charset="-122"/>
                <a:ea typeface="微软雅黑" panose="020B0503020204020204" pitchFamily="34" charset="-122"/>
              </a:rPr>
              <a:t>”的瓶颈问题</a:t>
            </a:r>
            <a:endParaRPr lang="en-US" altLang="zh-CN" sz="2400" b="1" dirty="0" smtClean="0">
              <a:latin typeface="微软雅黑" panose="020B0503020204020204" pitchFamily="34" charset="-122"/>
              <a:ea typeface="微软雅黑" panose="020B0503020204020204" pitchFamily="34" charset="-122"/>
            </a:endParaRPr>
          </a:p>
          <a:p>
            <a:r>
              <a:rPr lang="zh-CN" altLang="en-US" dirty="0" smtClean="0"/>
              <a:t>理论＋实践：</a:t>
            </a:r>
            <a:endParaRPr lang="en-US" altLang="zh-CN" dirty="0" smtClean="0"/>
          </a:p>
          <a:p>
            <a:pPr lvl="1"/>
            <a:r>
              <a:rPr lang="zh-CN" altLang="en-US" sz="2000" b="0" dirty="0" smtClean="0"/>
              <a:t>提出新型的计算复杂性类</a:t>
            </a:r>
            <a:endParaRPr lang="en-US" altLang="zh-CN" sz="2000" b="0" dirty="0" smtClean="0"/>
          </a:p>
          <a:p>
            <a:pPr lvl="1"/>
            <a:r>
              <a:rPr lang="zh-CN" altLang="en-US" sz="2000" b="0" dirty="0"/>
              <a:t>提出</a:t>
            </a:r>
            <a:r>
              <a:rPr lang="zh-CN" altLang="en-US" sz="2000" b="0" dirty="0" smtClean="0"/>
              <a:t>保持数据查询精度的算法，可大幅度降低数据计算强度</a:t>
            </a:r>
            <a:endParaRPr lang="en-US" altLang="zh-CN" sz="2000" b="0" dirty="0" smtClean="0"/>
          </a:p>
          <a:p>
            <a:pPr lvl="1"/>
            <a:r>
              <a:rPr lang="zh-CN" altLang="en-US" sz="2000" b="0" dirty="0" smtClean="0"/>
              <a:t>研制开源系统</a:t>
            </a:r>
            <a:r>
              <a:rPr lang="en-US" altLang="zh-CN" sz="2000" b="0" dirty="0" smtClean="0"/>
              <a:t>BEAS</a:t>
            </a:r>
            <a:r>
              <a:rPr lang="zh-CN" altLang="en-US" sz="2000" b="0" dirty="0" smtClean="0"/>
              <a:t>及</a:t>
            </a:r>
            <a:r>
              <a:rPr lang="en-US" altLang="zh-CN" sz="2000" b="0" dirty="0" smtClean="0"/>
              <a:t>GRAPE</a:t>
            </a:r>
            <a:r>
              <a:rPr lang="zh-CN" altLang="en-US" sz="2000" b="0" dirty="0" smtClean="0"/>
              <a:t>，比现有技术性能提高２－４个数量级</a:t>
            </a:r>
            <a:endParaRPr lang="en-US" altLang="zh-CN" sz="2000" b="0" dirty="0" smtClean="0"/>
          </a:p>
          <a:p>
            <a:pPr lvl="1"/>
            <a:r>
              <a:rPr lang="zh-CN" altLang="en-US" sz="2000" b="0" dirty="0" smtClean="0"/>
              <a:t>在华为公司评测及应用</a:t>
            </a:r>
            <a:endParaRPr lang="en-US" altLang="zh-CN" sz="2000" b="0" dirty="0" smtClean="0"/>
          </a:p>
          <a:p>
            <a:pPr lvl="1"/>
            <a:endParaRPr lang="en-US" altLang="zh-CN" sz="2000" b="0" dirty="0" smtClean="0"/>
          </a:p>
          <a:p>
            <a:pPr lvl="1"/>
            <a:endParaRPr lang="en-US" b="0" dirty="0"/>
          </a:p>
        </p:txBody>
      </p:sp>
      <p:sp>
        <p:nvSpPr>
          <p:cNvPr id="4" name="圆角矩形 3"/>
          <p:cNvSpPr/>
          <p:nvPr/>
        </p:nvSpPr>
        <p:spPr>
          <a:xfrm>
            <a:off x="5120791" y="3832612"/>
            <a:ext cx="3672408" cy="1224136"/>
          </a:xfrm>
          <a:prstGeom prst="roundRect">
            <a:avLst>
              <a:gd name="adj" fmla="val 8108"/>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smtClean="0">
                <a:solidFill>
                  <a:srgbClr val="0000CC"/>
                </a:solidFill>
                <a:latin typeface="黑体" panose="02010609060101010101" pitchFamily="49" charset="-122"/>
                <a:ea typeface="黑体" panose="02010609060101010101" pitchFamily="49" charset="-122"/>
              </a:rPr>
              <a:t>问题：查询处理的效率和准确性</a:t>
            </a:r>
            <a:endParaRPr lang="en-US" altLang="zh-CN" sz="1600" b="1" dirty="0" smtClean="0">
              <a:solidFill>
                <a:srgbClr val="0000CC"/>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有界可评估性</a:t>
            </a:r>
            <a:r>
              <a:rPr lang="zh-CN" altLang="en-US" sz="1600" dirty="0" smtClean="0">
                <a:solidFill>
                  <a:schemeClr val="tx1"/>
                </a:solidFill>
                <a:latin typeface="黑体" panose="02010609060101010101" pitchFamily="49" charset="-122"/>
                <a:ea typeface="黑体" panose="02010609060101010101" pitchFamily="49" charset="-122"/>
              </a:rPr>
              <a:t>理论与算法</a:t>
            </a:r>
            <a:endParaRPr lang="en-US" altLang="zh-CN" sz="1600" dirty="0" smtClean="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并发可扩展性</a:t>
            </a:r>
            <a:r>
              <a:rPr lang="zh-CN" altLang="en-US" sz="1600" dirty="0" smtClean="0">
                <a:solidFill>
                  <a:schemeClr val="tx1"/>
                </a:solidFill>
                <a:latin typeface="黑体" panose="02010609060101010101" pitchFamily="49" charset="-122"/>
                <a:ea typeface="黑体" panose="02010609060101010101" pitchFamily="49" charset="-122"/>
              </a:rPr>
              <a:t>理论与算法</a:t>
            </a:r>
            <a:endParaRPr lang="en-US" altLang="zh-CN" sz="1600" dirty="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顺序图算法的自动并行化</a:t>
            </a:r>
            <a:r>
              <a:rPr lang="zh-CN" altLang="en-US" sz="1600" dirty="0" smtClean="0">
                <a:solidFill>
                  <a:schemeClr val="tx1"/>
                </a:solidFill>
                <a:latin typeface="黑体" panose="02010609060101010101" pitchFamily="49" charset="-122"/>
                <a:ea typeface="黑体" panose="02010609060101010101" pitchFamily="49" charset="-122"/>
              </a:rPr>
              <a:t>理论与算法</a:t>
            </a:r>
            <a:endParaRPr lang="en-US" altLang="zh-CN" sz="1600" dirty="0" smtClean="0">
              <a:solidFill>
                <a:schemeClr val="tx1"/>
              </a:solidFill>
              <a:latin typeface="黑体" panose="02010609060101010101" pitchFamily="49" charset="-122"/>
              <a:ea typeface="黑体" panose="02010609060101010101" pitchFamily="49" charset="-122"/>
            </a:endParaRPr>
          </a:p>
          <a:p>
            <a:endParaRPr lang="en-US" altLang="zh-CN" sz="1600" dirty="0" smtClean="0">
              <a:solidFill>
                <a:schemeClr val="tx1"/>
              </a:solidFill>
              <a:latin typeface="黑体" panose="02010609060101010101" pitchFamily="49" charset="-122"/>
              <a:ea typeface="黑体" panose="02010609060101010101" pitchFamily="49" charset="-122"/>
            </a:endParaRPr>
          </a:p>
          <a:p>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5" name="矩形 4"/>
          <p:cNvSpPr/>
          <p:nvPr/>
        </p:nvSpPr>
        <p:spPr>
          <a:xfrm>
            <a:off x="4942867" y="2355514"/>
            <a:ext cx="4023272" cy="891890"/>
          </a:xfrm>
          <a:prstGeom prst="rect">
            <a:avLst/>
          </a:prstGeom>
          <a:noFill/>
          <a:ln w="25400">
            <a:solidFill>
              <a:srgbClr val="00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0000"/>
                </a:solidFill>
                <a:latin typeface="黑体" panose="02010609060101010101" pitchFamily="49" charset="-122"/>
                <a:ea typeface="黑体" panose="02010609060101010101" pitchFamily="49" charset="-122"/>
              </a:rPr>
              <a:t>系统</a:t>
            </a:r>
            <a:endParaRPr lang="en-US" altLang="zh-CN" b="1" dirty="0">
              <a:solidFill>
                <a:srgbClr val="FF0000"/>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en-US" altLang="zh-CN" sz="1600" b="1" dirty="0">
                <a:solidFill>
                  <a:schemeClr val="tx1"/>
                </a:solidFill>
                <a:latin typeface="黑体" panose="02010609060101010101" pitchFamily="49" charset="-122"/>
                <a:ea typeface="黑体" panose="02010609060101010101" pitchFamily="49" charset="-122"/>
              </a:rPr>
              <a:t>BEAS</a:t>
            </a:r>
            <a:r>
              <a:rPr lang="en-US" altLang="zh-CN" sz="1600" dirty="0">
                <a:solidFill>
                  <a:schemeClr val="tx1"/>
                </a:solidFill>
                <a:latin typeface="黑体" panose="02010609060101010101" pitchFamily="49" charset="-122"/>
                <a:ea typeface="黑体" panose="02010609060101010101" pitchFamily="49" charset="-122"/>
              </a:rPr>
              <a:t>: </a:t>
            </a:r>
            <a:r>
              <a:rPr lang="zh-CN" altLang="en-US" sz="1600" dirty="0">
                <a:solidFill>
                  <a:schemeClr val="tx1"/>
                </a:solidFill>
                <a:latin typeface="黑体" panose="02010609060101010101" pitchFamily="49" charset="-122"/>
                <a:ea typeface="黑体" panose="02010609060101010101" pitchFamily="49" charset="-122"/>
              </a:rPr>
              <a:t>关系数据库查询系统</a:t>
            </a:r>
            <a:endParaRPr lang="en-US" altLang="zh-CN" sz="1600" dirty="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en-US" altLang="zh-CN" sz="1600" b="1" dirty="0">
                <a:solidFill>
                  <a:schemeClr val="tx1"/>
                </a:solidFill>
                <a:latin typeface="黑体" panose="02010609060101010101" pitchFamily="49" charset="-122"/>
                <a:ea typeface="黑体" panose="02010609060101010101" pitchFamily="49" charset="-122"/>
              </a:rPr>
              <a:t>GRAPE</a:t>
            </a:r>
            <a:r>
              <a:rPr lang="zh-CN" altLang="en-US" sz="1600" dirty="0">
                <a:solidFill>
                  <a:schemeClr val="tx1"/>
                </a:solidFill>
                <a:latin typeface="黑体" panose="02010609060101010101" pitchFamily="49" charset="-122"/>
                <a:ea typeface="黑体" panose="02010609060101010101" pitchFamily="49" charset="-122"/>
              </a:rPr>
              <a:t>：并发图计算引擎</a:t>
            </a:r>
          </a:p>
        </p:txBody>
      </p:sp>
      <p:sp>
        <p:nvSpPr>
          <p:cNvPr id="6" name="矩形 5"/>
          <p:cNvSpPr/>
          <p:nvPr/>
        </p:nvSpPr>
        <p:spPr>
          <a:xfrm>
            <a:off x="4942867" y="1194604"/>
            <a:ext cx="4023272" cy="936104"/>
          </a:xfrm>
          <a:prstGeom prst="rect">
            <a:avLst/>
          </a:prstGeom>
          <a:noFill/>
          <a:ln w="25400">
            <a:solidFill>
              <a:srgbClr val="00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0000"/>
                </a:solidFill>
                <a:latin typeface="黑体" panose="02010609060101010101" pitchFamily="49" charset="-122"/>
                <a:ea typeface="黑体" panose="02010609060101010101" pitchFamily="49" charset="-122"/>
              </a:rPr>
              <a:t>应用</a:t>
            </a:r>
            <a:endParaRPr lang="en-US" altLang="zh-CN" b="1" dirty="0">
              <a:solidFill>
                <a:srgbClr val="FF0000"/>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a:solidFill>
                  <a:schemeClr val="tx1"/>
                </a:solidFill>
                <a:latin typeface="黑体" panose="02010609060101010101" pitchFamily="49" charset="-122"/>
                <a:ea typeface="黑体" panose="02010609060101010101" pitchFamily="49" charset="-122"/>
              </a:rPr>
              <a:t>社交媒体营销</a:t>
            </a:r>
            <a:r>
              <a:rPr lang="zh-CN" altLang="en-US" sz="1600" dirty="0">
                <a:solidFill>
                  <a:schemeClr val="tx1"/>
                </a:solidFill>
                <a:latin typeface="黑体" panose="02010609060101010101" pitchFamily="49" charset="-122"/>
                <a:ea typeface="黑体" panose="02010609060101010101" pitchFamily="49" charset="-122"/>
              </a:rPr>
              <a:t>：商品推荐、客户推荐</a:t>
            </a:r>
            <a:r>
              <a:rPr lang="zh-CN" altLang="en-US" sz="1600" dirty="0" smtClean="0">
                <a:solidFill>
                  <a:schemeClr val="tx1"/>
                </a:solidFill>
                <a:latin typeface="黑体" panose="02010609060101010101" pitchFamily="49" charset="-122"/>
                <a:ea typeface="黑体" panose="02010609060101010101" pitchFamily="49" charset="-122"/>
              </a:rPr>
              <a:t>等</a:t>
            </a:r>
            <a:endParaRPr lang="en-US" altLang="zh-CN" sz="1600" dirty="0" smtClean="0">
              <a:solidFill>
                <a:schemeClr val="tx1"/>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知识图谱</a:t>
            </a:r>
            <a:endParaRPr lang="zh-CN" altLang="en-US" sz="1600" b="1"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5130316" y="5164760"/>
            <a:ext cx="3672408" cy="900100"/>
          </a:xfrm>
          <a:prstGeom prst="roundRect">
            <a:avLst>
              <a:gd name="adj" fmla="val 8108"/>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sz="1600" b="1" dirty="0" smtClean="0">
                <a:solidFill>
                  <a:srgbClr val="0000CC"/>
                </a:solidFill>
                <a:latin typeface="黑体" panose="02010609060101010101" pitchFamily="49" charset="-122"/>
                <a:ea typeface="黑体" panose="02010609060101010101" pitchFamily="49" charset="-122"/>
              </a:rPr>
              <a:t>问题：图数据的质量</a:t>
            </a:r>
            <a:endParaRPr lang="en-US" altLang="zh-CN" sz="1600" b="1" dirty="0" smtClean="0">
              <a:solidFill>
                <a:srgbClr val="0000CC"/>
              </a:solidFill>
              <a:latin typeface="黑体" panose="02010609060101010101" pitchFamily="49" charset="-122"/>
              <a:ea typeface="黑体" panose="02010609060101010101" pitchFamily="49" charset="-122"/>
            </a:endParaRPr>
          </a:p>
          <a:p>
            <a:pPr marL="72000" indent="-144000">
              <a:buFont typeface="Arial" panose="020B0604020202020204" pitchFamily="34" charset="0"/>
              <a:buChar char="•"/>
            </a:pPr>
            <a:r>
              <a:rPr lang="zh-CN" altLang="en-US" sz="1600" b="1" dirty="0" smtClean="0">
                <a:solidFill>
                  <a:schemeClr val="tx1"/>
                </a:solidFill>
                <a:latin typeface="黑体" panose="02010609060101010101" pitchFamily="49" charset="-122"/>
                <a:ea typeface="黑体" panose="02010609060101010101" pitchFamily="49" charset="-122"/>
              </a:rPr>
              <a:t>基于图匹配的图数据质量</a:t>
            </a:r>
            <a:r>
              <a:rPr lang="zh-CN" altLang="en-US" sz="1600" dirty="0" smtClean="0">
                <a:solidFill>
                  <a:schemeClr val="tx1"/>
                </a:solidFill>
                <a:latin typeface="黑体" panose="02010609060101010101" pitchFamily="49" charset="-122"/>
                <a:ea typeface="黑体" panose="02010609060101010101" pitchFamily="49" charset="-122"/>
              </a:rPr>
              <a:t>理论与错误监测算法</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4942867" y="3472572"/>
            <a:ext cx="4023272" cy="2736304"/>
          </a:xfrm>
          <a:prstGeom prst="rect">
            <a:avLst/>
          </a:prstGeom>
          <a:noFill/>
          <a:ln w="25400">
            <a:solidFill>
              <a:srgbClr val="00006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CN" altLang="en-US" b="1" dirty="0" smtClean="0">
                <a:solidFill>
                  <a:srgbClr val="FF0000"/>
                </a:solidFill>
                <a:latin typeface="黑体" panose="02010609060101010101" pitchFamily="49" charset="-122"/>
                <a:ea typeface="黑体" panose="02010609060101010101" pitchFamily="49" charset="-122"/>
              </a:rPr>
              <a:t>理论</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9" name="上箭头 8"/>
          <p:cNvSpPr/>
          <p:nvPr/>
        </p:nvSpPr>
        <p:spPr>
          <a:xfrm>
            <a:off x="5624847" y="3256548"/>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10" name="上箭头 9"/>
          <p:cNvSpPr/>
          <p:nvPr/>
        </p:nvSpPr>
        <p:spPr>
          <a:xfrm>
            <a:off x="7497055" y="3256548"/>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11" name="上箭头 10"/>
          <p:cNvSpPr/>
          <p:nvPr/>
        </p:nvSpPr>
        <p:spPr>
          <a:xfrm>
            <a:off x="5624847" y="2139490"/>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12" name="上箭头 11"/>
          <p:cNvSpPr/>
          <p:nvPr/>
        </p:nvSpPr>
        <p:spPr>
          <a:xfrm>
            <a:off x="7497055" y="2139490"/>
            <a:ext cx="288032" cy="216024"/>
          </a:xfrm>
          <a:prstGeom prst="up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黑体" panose="02010609060101010101" pitchFamily="49" charset="-122"/>
              <a:ea typeface="黑体" panose="02010609060101010101" pitchFamily="49" charset="-122"/>
            </a:endParaRPr>
          </a:p>
        </p:txBody>
      </p:sp>
      <p:sp>
        <p:nvSpPr>
          <p:cNvPr id="13" name="圆角矩形标注 12"/>
          <p:cNvSpPr/>
          <p:nvPr/>
        </p:nvSpPr>
        <p:spPr>
          <a:xfrm>
            <a:off x="1514295" y="5364480"/>
            <a:ext cx="3228388" cy="1411416"/>
          </a:xfrm>
          <a:prstGeom prst="wedgeRoundRectCallout">
            <a:avLst>
              <a:gd name="adj1" fmla="val 60468"/>
              <a:gd name="adj2" fmla="val -146235"/>
              <a:gd name="adj3" fmla="val 16667"/>
            </a:avLst>
          </a:prstGeom>
          <a:solidFill>
            <a:srgbClr val="FFFF99"/>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latin typeface="黑体" panose="02010609060101010101" pitchFamily="49" charset="-122"/>
                <a:ea typeface="黑体" panose="02010609060101010101" pitchFamily="49" charset="-122"/>
              </a:rPr>
              <a:t>在</a:t>
            </a:r>
            <a:r>
              <a:rPr lang="zh-CN" altLang="en-US" dirty="0" smtClean="0">
                <a:solidFill>
                  <a:schemeClr val="tx1"/>
                </a:solidFill>
                <a:latin typeface="黑体" panose="02010609060101010101" pitchFamily="49" charset="-122"/>
                <a:ea typeface="黑体" panose="02010609060101010101" pitchFamily="49" charset="-122"/>
              </a:rPr>
              <a:t>国际顶级</a:t>
            </a:r>
            <a:r>
              <a:rPr lang="zh-CN" altLang="en-US" dirty="0">
                <a:solidFill>
                  <a:schemeClr val="tx1"/>
                </a:solidFill>
                <a:latin typeface="黑体" panose="02010609060101010101" pitchFamily="49" charset="-122"/>
                <a:ea typeface="黑体" panose="02010609060101010101" pitchFamily="49" charset="-122"/>
              </a:rPr>
              <a:t>期刊</a:t>
            </a:r>
            <a:r>
              <a:rPr lang="en-US" altLang="zh-CN" b="1" dirty="0">
                <a:solidFill>
                  <a:srgbClr val="C00000"/>
                </a:solidFill>
                <a:latin typeface="黑体" panose="02010609060101010101" pitchFamily="49" charset="-122"/>
                <a:ea typeface="黑体" panose="02010609060101010101" pitchFamily="49" charset="-122"/>
              </a:rPr>
              <a:t>TODS</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TKDE</a:t>
            </a:r>
            <a:r>
              <a:rPr lang="zh-CN" altLang="en-US" dirty="0" smtClean="0">
                <a:solidFill>
                  <a:schemeClr val="tx1"/>
                </a:solidFill>
                <a:latin typeface="黑体" panose="02010609060101010101" pitchFamily="49" charset="-122"/>
                <a:ea typeface="黑体" panose="02010609060101010101" pitchFamily="49" charset="-122"/>
              </a:rPr>
              <a:t>、及会议</a:t>
            </a:r>
            <a:r>
              <a:rPr lang="en-US" altLang="zh-CN" b="1" dirty="0" smtClean="0">
                <a:solidFill>
                  <a:srgbClr val="C00000"/>
                </a:solidFill>
                <a:latin typeface="黑体" panose="02010609060101010101" pitchFamily="49" charset="-122"/>
                <a:ea typeface="黑体" panose="02010609060101010101" pitchFamily="49" charset="-122"/>
              </a:rPr>
              <a:t>SIGMOD </a:t>
            </a:r>
            <a:r>
              <a:rPr lang="en-US" altLang="zh-CN" b="1" dirty="0">
                <a:solidFill>
                  <a:srgbClr val="C00000"/>
                </a:solidFill>
                <a:latin typeface="黑体" panose="02010609060101010101" pitchFamily="49" charset="-122"/>
                <a:ea typeface="黑体" panose="02010609060101010101" pitchFamily="49" charset="-122"/>
              </a:rPr>
              <a:t>2016</a:t>
            </a:r>
            <a:r>
              <a:rPr lang="zh-CN" altLang="en-US" b="1" dirty="0">
                <a:solidFill>
                  <a:srgbClr val="C00000"/>
                </a:solidFill>
                <a:latin typeface="黑体" panose="02010609060101010101" pitchFamily="49" charset="-122"/>
                <a:ea typeface="黑体" panose="02010609060101010101" pitchFamily="49" charset="-122"/>
              </a:rPr>
              <a:t>、</a:t>
            </a:r>
            <a:r>
              <a:rPr lang="en-US" altLang="zh-CN" b="1" dirty="0">
                <a:solidFill>
                  <a:srgbClr val="C00000"/>
                </a:solidFill>
                <a:latin typeface="黑体" panose="02010609060101010101" pitchFamily="49" charset="-122"/>
                <a:ea typeface="黑体" panose="02010609060101010101" pitchFamily="49" charset="-122"/>
              </a:rPr>
              <a:t>PODS </a:t>
            </a:r>
            <a:r>
              <a:rPr lang="en-US" altLang="zh-CN" b="1" dirty="0" smtClean="0">
                <a:solidFill>
                  <a:srgbClr val="C00000"/>
                </a:solidFill>
                <a:latin typeface="黑体" panose="02010609060101010101" pitchFamily="49" charset="-122"/>
                <a:ea typeface="黑体" panose="02010609060101010101" pitchFamily="49" charset="-122"/>
              </a:rPr>
              <a:t>2016</a:t>
            </a:r>
            <a:r>
              <a:rPr lang="zh-CN" altLang="en-US" b="1" dirty="0" smtClean="0">
                <a:solidFill>
                  <a:srgbClr val="C00000"/>
                </a:solidFill>
                <a:latin typeface="黑体" panose="02010609060101010101" pitchFamily="49" charset="-122"/>
                <a:ea typeface="黑体" panose="02010609060101010101" pitchFamily="49" charset="-122"/>
              </a:rPr>
              <a:t>　</a:t>
            </a:r>
            <a:r>
              <a:rPr lang="zh-CN" altLang="en-US" dirty="0" smtClean="0">
                <a:solidFill>
                  <a:schemeClr val="tx1"/>
                </a:solidFill>
                <a:latin typeface="黑体" panose="02010609060101010101" pitchFamily="49" charset="-122"/>
                <a:ea typeface="黑体" panose="02010609060101010101" pitchFamily="49" charset="-122"/>
              </a:rPr>
              <a:t>等发表系列论文</a:t>
            </a:r>
            <a:r>
              <a:rPr lang="en-US" altLang="zh-CN" b="1" dirty="0" smtClean="0">
                <a:solidFill>
                  <a:srgbClr val="C00000"/>
                </a:solidFill>
                <a:latin typeface="黑体" panose="02010609060101010101" pitchFamily="49" charset="-122"/>
                <a:ea typeface="黑体" panose="02010609060101010101" pitchFamily="49" charset="-122"/>
              </a:rPr>
              <a:t>7</a:t>
            </a:r>
            <a:r>
              <a:rPr lang="zh-CN" altLang="en-US" dirty="0" smtClean="0">
                <a:solidFill>
                  <a:schemeClr val="tx1"/>
                </a:solidFill>
                <a:latin typeface="黑体" panose="02010609060101010101" pitchFamily="49" charset="-122"/>
                <a:ea typeface="黑体" panose="02010609060101010101" pitchFamily="49" charset="-122"/>
              </a:rPr>
              <a:t>篇</a:t>
            </a:r>
            <a:endParaRPr lang="en-US" altLang="zh-CN" dirty="0" smtClean="0">
              <a:solidFill>
                <a:schemeClr val="tx1"/>
              </a:solidFill>
              <a:latin typeface="黑体" panose="02010609060101010101" pitchFamily="49" charset="-122"/>
              <a:ea typeface="黑体" panose="02010609060101010101" pitchFamily="49" charset="-122"/>
            </a:endParaRPr>
          </a:p>
          <a:p>
            <a:r>
              <a:rPr lang="zh-CN" altLang="en-US" dirty="0" smtClean="0">
                <a:solidFill>
                  <a:schemeClr val="tx1"/>
                </a:solidFill>
                <a:latin typeface="黑体" panose="02010609060101010101" pitchFamily="49" charset="-122"/>
                <a:ea typeface="黑体" panose="02010609060101010101" pitchFamily="49" charset="-122"/>
              </a:rPr>
              <a:t>是国际学术界公认的</a:t>
            </a:r>
            <a:r>
              <a:rPr lang="zh-CN" altLang="en-US" dirty="0" smtClean="0">
                <a:solidFill>
                  <a:srgbClr val="FF0000"/>
                </a:solidFill>
                <a:latin typeface="黑体" panose="02010609060101010101" pitchFamily="49" charset="-122"/>
                <a:ea typeface="黑体" panose="02010609060101010101" pitchFamily="49" charset="-122"/>
              </a:rPr>
              <a:t>大数据查询领域的创新性成果！</a:t>
            </a:r>
            <a:endParaRPr lang="en-US" dirty="0">
              <a:solidFill>
                <a:srgbClr val="FF0000"/>
              </a:solidFill>
              <a:latin typeface="黑体" panose="02010609060101010101" pitchFamily="49" charset="-122"/>
              <a:ea typeface="黑体" panose="02010609060101010101" pitchFamily="49" charset="-122"/>
            </a:endParaRPr>
          </a:p>
        </p:txBody>
      </p:sp>
      <p:pic>
        <p:nvPicPr>
          <p:cNvPr id="14" name="图片 1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5346685"/>
            <a:ext cx="1514006" cy="835947"/>
          </a:xfrm>
          <a:prstGeom prst="rect">
            <a:avLst/>
          </a:prstGeom>
        </p:spPr>
      </p:pic>
    </p:spTree>
    <p:extLst>
      <p:ext uri="{BB962C8B-B14F-4D97-AF65-F5344CB8AC3E}">
        <p14:creationId xmlns:p14="http://schemas.microsoft.com/office/powerpoint/2010/main" val="33328493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进展</a:t>
            </a:r>
            <a:r>
              <a:rPr lang="en-US" altLang="zh-CN" dirty="0">
                <a:solidFill>
                  <a:srgbClr val="002060"/>
                </a:solidFill>
              </a:rPr>
              <a:t>2</a:t>
            </a:r>
            <a:r>
              <a:rPr lang="zh-CN" altLang="en-US" dirty="0">
                <a:solidFill>
                  <a:srgbClr val="002060"/>
                </a:solidFill>
              </a:rPr>
              <a:t>：脑机智能器件及计算系统</a:t>
            </a:r>
            <a:endParaRPr lang="en-US" dirty="0">
              <a:solidFill>
                <a:srgbClr val="002060"/>
              </a:solidFill>
            </a:endParaRPr>
          </a:p>
        </p:txBody>
      </p:sp>
      <p:sp>
        <p:nvSpPr>
          <p:cNvPr id="3" name="内容占位符 2"/>
          <p:cNvSpPr>
            <a:spLocks noGrp="1"/>
          </p:cNvSpPr>
          <p:nvPr>
            <p:ph idx="1"/>
          </p:nvPr>
        </p:nvSpPr>
        <p:spPr>
          <a:xfrm>
            <a:off x="249375" y="1262140"/>
            <a:ext cx="7748731" cy="954107"/>
          </a:xfrm>
          <a:noFill/>
          <a:ln w="19050">
            <a:noFill/>
          </a:ln>
        </p:spPr>
        <p:txBody>
          <a:bodyPr wrap="square">
            <a:spAutoFit/>
          </a:bodyPr>
          <a:lstStyle/>
          <a:p>
            <a:pPr marL="0" indent="0">
              <a:buNone/>
            </a:pPr>
            <a:r>
              <a:rPr lang="zh-CN" altLang="en-US" b="1" dirty="0">
                <a:latin typeface="微软雅黑" panose="020B0503020204020204" pitchFamily="34" charset="-122"/>
                <a:ea typeface="微软雅黑" panose="020B0503020204020204" pitchFamily="34" charset="-122"/>
                <a:cs typeface="Arial" panose="020B0604020202020204" pitchFamily="34" charset="0"/>
              </a:rPr>
              <a:t>中心</a:t>
            </a:r>
            <a:r>
              <a:rPr lang="zh-CN" altLang="en-US" b="1" dirty="0">
                <a:solidFill>
                  <a:srgbClr val="FF0000"/>
                </a:solidFill>
                <a:latin typeface="微软雅黑" panose="020B0503020204020204" pitchFamily="34" charset="-122"/>
                <a:ea typeface="微软雅黑" panose="020B0503020204020204" pitchFamily="34" charset="-122"/>
                <a:cs typeface="Arial" panose="020B0604020202020204" pitchFamily="34" charset="0"/>
              </a:rPr>
              <a:t>赵巍胜团队</a:t>
            </a:r>
            <a:r>
              <a:rPr lang="zh-CN" altLang="en-US" b="1" dirty="0">
                <a:latin typeface="微软雅黑" panose="020B0503020204020204" pitchFamily="34" charset="-122"/>
                <a:ea typeface="微软雅黑" panose="020B0503020204020204" pitchFamily="34" charset="-122"/>
                <a:cs typeface="Arial" panose="020B0604020202020204" pitchFamily="34" charset="0"/>
              </a:rPr>
              <a:t>：在基于自旋的类脑计算器件方面取得突破</a:t>
            </a:r>
            <a:endParaRPr lang="en-US" b="1"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Picture 17"/>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570228" y="3606092"/>
            <a:ext cx="3198161" cy="1925804"/>
          </a:xfrm>
          <a:prstGeom prst="rect">
            <a:avLst/>
          </a:prstGeom>
        </p:spPr>
      </p:pic>
      <p:sp>
        <p:nvSpPr>
          <p:cNvPr id="5" name="Rectangle 10"/>
          <p:cNvSpPr/>
          <p:nvPr/>
        </p:nvSpPr>
        <p:spPr>
          <a:xfrm>
            <a:off x="258362" y="2270585"/>
            <a:ext cx="8885638" cy="461665"/>
          </a:xfrm>
          <a:prstGeom prst="rect">
            <a:avLst/>
          </a:prstGeom>
        </p:spPr>
        <p:txBody>
          <a:bodyPr wrap="square">
            <a:spAutoFit/>
          </a:bodyPr>
          <a:lstStyle/>
          <a:p>
            <a:pPr marL="342900" indent="-342900">
              <a:buFont typeface="Wingdings" panose="05000000000000000000" pitchFamily="2" charset="2"/>
              <a:buChar char="§"/>
              <a:defRPr/>
            </a:pPr>
            <a:r>
              <a:rPr lang="zh-CN" altLang="en-US" sz="2400" b="1" dirty="0" smtClean="0">
                <a:solidFill>
                  <a:srgbClr val="FF0000"/>
                </a:solidFill>
                <a:latin typeface="Arial" panose="020B0604020202020204" pitchFamily="34" charset="0"/>
                <a:ea typeface="+mn-ea"/>
                <a:cs typeface="Arial" panose="020B0604020202020204" pitchFamily="34" charset="0"/>
              </a:rPr>
              <a:t>全球首次</a:t>
            </a:r>
            <a:r>
              <a:rPr lang="zh-CN" altLang="en-US" sz="2400" b="1" dirty="0" smtClean="0">
                <a:solidFill>
                  <a:srgbClr val="0000FF"/>
                </a:solidFill>
                <a:latin typeface="Arial" panose="020B0604020202020204" pitchFamily="34" charset="0"/>
                <a:ea typeface="+mn-ea"/>
                <a:cs typeface="Arial" panose="020B0604020202020204" pitchFamily="34" charset="0"/>
              </a:rPr>
              <a:t>采用基于自旋波与忆阻器融合的新型神经突触实现</a:t>
            </a:r>
            <a:endParaRPr lang="en-US" sz="2400" b="1" dirty="0">
              <a:solidFill>
                <a:srgbClr val="0000FF"/>
              </a:solidFill>
              <a:latin typeface="Arial" panose="020B0604020202020204" pitchFamily="34" charset="0"/>
              <a:ea typeface="+mn-ea"/>
              <a:cs typeface="Arial" panose="020B0604020202020204" pitchFamily="34" charset="0"/>
            </a:endParaRPr>
          </a:p>
        </p:txBody>
      </p:sp>
      <p:pic>
        <p:nvPicPr>
          <p:cNvPr id="6" name="图片 8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0892" y="3354316"/>
            <a:ext cx="4582247" cy="711200"/>
          </a:xfrm>
          <a:prstGeom prst="rect">
            <a:avLst/>
          </a:prstGeom>
          <a:ln>
            <a:noFill/>
          </a:ln>
          <a:effectLst>
            <a:outerShdw blurRad="190500" algn="tl" rotWithShape="0">
              <a:srgbClr val="000000">
                <a:alpha val="70000"/>
              </a:srgbClr>
            </a:outerShdw>
          </a:effectLst>
        </p:spPr>
      </p:pic>
      <p:sp>
        <p:nvSpPr>
          <p:cNvPr id="7" name="文本框 11"/>
          <p:cNvSpPr txBox="1">
            <a:spLocks noChangeArrowheads="1"/>
          </p:cNvSpPr>
          <p:nvPr/>
        </p:nvSpPr>
        <p:spPr bwMode="auto">
          <a:xfrm>
            <a:off x="630183" y="2706144"/>
            <a:ext cx="144142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a:defRPr kumimoji="1" sz="2000">
                <a:solidFill>
                  <a:schemeClr val="tx1"/>
                </a:solidFill>
                <a:latin typeface="Calibri" pitchFamily="34" charset="0"/>
                <a:ea typeface="宋体" pitchFamily="2" charset="-122"/>
              </a:defRPr>
            </a:lvl3pPr>
            <a:lvl4pPr>
              <a:defRPr kumimoji="1">
                <a:solidFill>
                  <a:schemeClr val="tx1"/>
                </a:solidFill>
                <a:latin typeface="Calibri" pitchFamily="34" charset="0"/>
                <a:ea typeface="宋体" pitchFamily="2" charset="-122"/>
              </a:defRPr>
            </a:lvl4pPr>
            <a:lvl5pPr>
              <a:defRPr kumimoji="1">
                <a:solidFill>
                  <a:schemeClr val="tx1"/>
                </a:solidFill>
                <a:latin typeface="Calibri" pitchFamily="34" charset="0"/>
                <a:ea typeface="宋体" pitchFamily="2" charset="-122"/>
              </a:defRPr>
            </a:lvl5pPr>
            <a:lvl6pPr eaLnBrk="0" fontAlgn="base" hangingPunct="0">
              <a:spcAft>
                <a:spcPct val="0"/>
              </a:spcAft>
              <a:defRPr kumimoji="1">
                <a:solidFill>
                  <a:schemeClr val="tx1"/>
                </a:solidFill>
                <a:latin typeface="Calibri" pitchFamily="34" charset="0"/>
                <a:ea typeface="宋体" pitchFamily="2" charset="-122"/>
              </a:defRPr>
            </a:lvl6pPr>
            <a:lvl7pPr eaLnBrk="0" fontAlgn="base" hangingPunct="0">
              <a:spcAft>
                <a:spcPct val="0"/>
              </a:spcAft>
              <a:defRPr kumimoji="1">
                <a:solidFill>
                  <a:schemeClr val="tx1"/>
                </a:solidFill>
                <a:latin typeface="Calibri" pitchFamily="34" charset="0"/>
                <a:ea typeface="宋体" pitchFamily="2" charset="-122"/>
              </a:defRPr>
            </a:lvl7pPr>
            <a:lvl8pPr eaLnBrk="0" fontAlgn="base" hangingPunct="0">
              <a:spcAft>
                <a:spcPct val="0"/>
              </a:spcAft>
              <a:defRPr kumimoji="1">
                <a:solidFill>
                  <a:schemeClr val="tx1"/>
                </a:solidFill>
                <a:latin typeface="Calibri" pitchFamily="34" charset="0"/>
                <a:ea typeface="宋体" pitchFamily="2" charset="-122"/>
              </a:defRPr>
            </a:lvl8pPr>
            <a:lvl9pPr eaLnBrk="0" fontAlgn="base" hangingPunct="0">
              <a:spcAft>
                <a:spcPct val="0"/>
              </a:spcAft>
              <a:defRPr kumimoji="1">
                <a:solidFill>
                  <a:schemeClr val="tx1"/>
                </a:solidFill>
                <a:latin typeface="Calibri" pitchFamily="34" charset="0"/>
                <a:ea typeface="宋体" pitchFamily="2" charset="-122"/>
              </a:defRPr>
            </a:lvl9pPr>
          </a:lstStyle>
          <a:p>
            <a:pPr algn="ctr"/>
            <a:r>
              <a:rPr kumimoji="0" lang="zh-CN" altLang="en-US" sz="1400" b="1" dirty="0" smtClean="0">
                <a:latin typeface="Arial" panose="020B0604020202020204" pitchFamily="34" charset="0"/>
                <a:ea typeface="+mn-ea"/>
                <a:cs typeface="Arial" panose="020B0604020202020204" pitchFamily="34" charset="0"/>
              </a:rPr>
              <a:t>固定的电压脉冲</a:t>
            </a:r>
            <a:endParaRPr kumimoji="0" lang="zh-CN" altLang="en-US" sz="1400" b="1" dirty="0">
              <a:latin typeface="Arial" panose="020B0604020202020204" pitchFamily="34" charset="0"/>
              <a:ea typeface="+mn-ea"/>
              <a:cs typeface="Arial" panose="020B0604020202020204" pitchFamily="34" charset="0"/>
            </a:endParaRPr>
          </a:p>
        </p:txBody>
      </p:sp>
      <p:sp>
        <p:nvSpPr>
          <p:cNvPr id="8" name="文本框 11"/>
          <p:cNvSpPr txBox="1">
            <a:spLocks noChangeArrowheads="1"/>
          </p:cNvSpPr>
          <p:nvPr/>
        </p:nvSpPr>
        <p:spPr bwMode="auto">
          <a:xfrm>
            <a:off x="2554793" y="2706144"/>
            <a:ext cx="107112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a:defRPr kumimoji="1" sz="2000">
                <a:solidFill>
                  <a:schemeClr val="tx1"/>
                </a:solidFill>
                <a:latin typeface="Calibri" pitchFamily="34" charset="0"/>
                <a:ea typeface="宋体" pitchFamily="2" charset="-122"/>
              </a:defRPr>
            </a:lvl3pPr>
            <a:lvl4pPr>
              <a:defRPr kumimoji="1">
                <a:solidFill>
                  <a:schemeClr val="tx1"/>
                </a:solidFill>
                <a:latin typeface="Calibri" pitchFamily="34" charset="0"/>
                <a:ea typeface="宋体" pitchFamily="2" charset="-122"/>
              </a:defRPr>
            </a:lvl4pPr>
            <a:lvl5pPr>
              <a:defRPr kumimoji="1">
                <a:solidFill>
                  <a:schemeClr val="tx1"/>
                </a:solidFill>
                <a:latin typeface="Calibri" pitchFamily="34" charset="0"/>
                <a:ea typeface="宋体" pitchFamily="2" charset="-122"/>
              </a:defRPr>
            </a:lvl5pPr>
            <a:lvl6pPr eaLnBrk="0" fontAlgn="base" hangingPunct="0">
              <a:spcAft>
                <a:spcPct val="0"/>
              </a:spcAft>
              <a:defRPr kumimoji="1">
                <a:solidFill>
                  <a:schemeClr val="tx1"/>
                </a:solidFill>
                <a:latin typeface="Calibri" pitchFamily="34" charset="0"/>
                <a:ea typeface="宋体" pitchFamily="2" charset="-122"/>
              </a:defRPr>
            </a:lvl6pPr>
            <a:lvl7pPr eaLnBrk="0" fontAlgn="base" hangingPunct="0">
              <a:spcAft>
                <a:spcPct val="0"/>
              </a:spcAft>
              <a:defRPr kumimoji="1">
                <a:solidFill>
                  <a:schemeClr val="tx1"/>
                </a:solidFill>
                <a:latin typeface="Calibri" pitchFamily="34" charset="0"/>
                <a:ea typeface="宋体" pitchFamily="2" charset="-122"/>
              </a:defRPr>
            </a:lvl7pPr>
            <a:lvl8pPr eaLnBrk="0" fontAlgn="base" hangingPunct="0">
              <a:spcAft>
                <a:spcPct val="0"/>
              </a:spcAft>
              <a:defRPr kumimoji="1">
                <a:solidFill>
                  <a:schemeClr val="tx1"/>
                </a:solidFill>
                <a:latin typeface="Calibri" pitchFamily="34" charset="0"/>
                <a:ea typeface="宋体" pitchFamily="2" charset="-122"/>
              </a:defRPr>
            </a:lvl8pPr>
            <a:lvl9pPr eaLnBrk="0" fontAlgn="base" hangingPunct="0">
              <a:spcAft>
                <a:spcPct val="0"/>
              </a:spcAft>
              <a:defRPr kumimoji="1">
                <a:solidFill>
                  <a:schemeClr val="tx1"/>
                </a:solidFill>
                <a:latin typeface="Calibri" pitchFamily="34" charset="0"/>
                <a:ea typeface="宋体" pitchFamily="2" charset="-122"/>
              </a:defRPr>
            </a:lvl9pPr>
          </a:lstStyle>
          <a:p>
            <a:pPr algn="ctr"/>
            <a:r>
              <a:rPr kumimoji="0" lang="zh-CN" altLang="en-US" sz="1400" b="1" dirty="0" smtClean="0">
                <a:latin typeface="Arial" panose="020B0604020202020204" pitchFamily="34" charset="0"/>
                <a:ea typeface="+mn-ea"/>
                <a:cs typeface="Arial" panose="020B0604020202020204" pitchFamily="34" charset="0"/>
              </a:rPr>
              <a:t>可变电流</a:t>
            </a:r>
            <a:r>
              <a:rPr kumimoji="0" lang="en-US" altLang="zh-CN" sz="1400" b="1" dirty="0" smtClean="0">
                <a:latin typeface="Arial" panose="020B0604020202020204" pitchFamily="34" charset="0"/>
                <a:ea typeface="+mn-ea"/>
                <a:cs typeface="Arial" panose="020B0604020202020204" pitchFamily="34" charset="0"/>
              </a:rPr>
              <a:t>(</a:t>
            </a:r>
            <a:r>
              <a:rPr kumimoji="0" lang="en-US" altLang="zh-CN" sz="1400" b="1" dirty="0">
                <a:latin typeface="Arial" panose="020B0604020202020204" pitchFamily="34" charset="0"/>
                <a:ea typeface="+mn-ea"/>
                <a:cs typeface="Arial" panose="020B0604020202020204" pitchFamily="34" charset="0"/>
              </a:rPr>
              <a:t>I</a:t>
            </a:r>
            <a:r>
              <a:rPr kumimoji="0" lang="en-US" altLang="zh-CN" sz="1400" b="1" dirty="0" smtClean="0">
                <a:latin typeface="Arial" panose="020B0604020202020204" pitchFamily="34" charset="0"/>
                <a:ea typeface="+mn-ea"/>
                <a:cs typeface="Arial" panose="020B0604020202020204" pitchFamily="34" charset="0"/>
              </a:rPr>
              <a:t>)</a:t>
            </a:r>
            <a:endParaRPr kumimoji="0" lang="zh-CN" altLang="en-US" sz="1400" b="1" dirty="0">
              <a:latin typeface="Arial" panose="020B0604020202020204" pitchFamily="34" charset="0"/>
              <a:ea typeface="+mn-ea"/>
              <a:cs typeface="Arial" panose="020B0604020202020204" pitchFamily="34" charset="0"/>
            </a:endParaRPr>
          </a:p>
        </p:txBody>
      </p:sp>
      <p:sp>
        <p:nvSpPr>
          <p:cNvPr id="9" name="文本框 11"/>
          <p:cNvSpPr txBox="1">
            <a:spLocks noChangeArrowheads="1"/>
          </p:cNvSpPr>
          <p:nvPr/>
        </p:nvSpPr>
        <p:spPr bwMode="auto">
          <a:xfrm>
            <a:off x="4495361" y="2706144"/>
            <a:ext cx="77296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800">
                <a:solidFill>
                  <a:schemeClr val="tx1"/>
                </a:solidFill>
                <a:latin typeface="Calibri" pitchFamily="34" charset="0"/>
                <a:ea typeface="宋体" pitchFamily="2" charset="-122"/>
              </a:defRPr>
            </a:lvl1pPr>
            <a:lvl2pPr marL="742950" indent="-285750">
              <a:defRPr kumimoji="1" sz="2400">
                <a:solidFill>
                  <a:schemeClr val="tx1"/>
                </a:solidFill>
                <a:latin typeface="Calibri" pitchFamily="34" charset="0"/>
                <a:ea typeface="宋体" pitchFamily="2" charset="-122"/>
              </a:defRPr>
            </a:lvl2pPr>
            <a:lvl3pPr>
              <a:defRPr kumimoji="1" sz="2000">
                <a:solidFill>
                  <a:schemeClr val="tx1"/>
                </a:solidFill>
                <a:latin typeface="Calibri" pitchFamily="34" charset="0"/>
                <a:ea typeface="宋体" pitchFamily="2" charset="-122"/>
              </a:defRPr>
            </a:lvl3pPr>
            <a:lvl4pPr>
              <a:defRPr kumimoji="1">
                <a:solidFill>
                  <a:schemeClr val="tx1"/>
                </a:solidFill>
                <a:latin typeface="Calibri" pitchFamily="34" charset="0"/>
                <a:ea typeface="宋体" pitchFamily="2" charset="-122"/>
              </a:defRPr>
            </a:lvl4pPr>
            <a:lvl5pPr>
              <a:defRPr kumimoji="1">
                <a:solidFill>
                  <a:schemeClr val="tx1"/>
                </a:solidFill>
                <a:latin typeface="Calibri" pitchFamily="34" charset="0"/>
                <a:ea typeface="宋体" pitchFamily="2" charset="-122"/>
              </a:defRPr>
            </a:lvl5pPr>
            <a:lvl6pPr eaLnBrk="0" fontAlgn="base" hangingPunct="0">
              <a:spcAft>
                <a:spcPct val="0"/>
              </a:spcAft>
              <a:defRPr kumimoji="1">
                <a:solidFill>
                  <a:schemeClr val="tx1"/>
                </a:solidFill>
                <a:latin typeface="Calibri" pitchFamily="34" charset="0"/>
                <a:ea typeface="宋体" pitchFamily="2" charset="-122"/>
              </a:defRPr>
            </a:lvl6pPr>
            <a:lvl7pPr eaLnBrk="0" fontAlgn="base" hangingPunct="0">
              <a:spcAft>
                <a:spcPct val="0"/>
              </a:spcAft>
              <a:defRPr kumimoji="1">
                <a:solidFill>
                  <a:schemeClr val="tx1"/>
                </a:solidFill>
                <a:latin typeface="Calibri" pitchFamily="34" charset="0"/>
                <a:ea typeface="宋体" pitchFamily="2" charset="-122"/>
              </a:defRPr>
            </a:lvl7pPr>
            <a:lvl8pPr eaLnBrk="0" fontAlgn="base" hangingPunct="0">
              <a:spcAft>
                <a:spcPct val="0"/>
              </a:spcAft>
              <a:defRPr kumimoji="1">
                <a:solidFill>
                  <a:schemeClr val="tx1"/>
                </a:solidFill>
                <a:latin typeface="Calibri" pitchFamily="34" charset="0"/>
                <a:ea typeface="宋体" pitchFamily="2" charset="-122"/>
              </a:defRPr>
            </a:lvl8pPr>
            <a:lvl9pPr eaLnBrk="0" fontAlgn="base" hangingPunct="0">
              <a:spcAft>
                <a:spcPct val="0"/>
              </a:spcAft>
              <a:defRPr kumimoji="1">
                <a:solidFill>
                  <a:schemeClr val="tx1"/>
                </a:solidFill>
                <a:latin typeface="Calibri" pitchFamily="34" charset="0"/>
                <a:ea typeface="宋体" pitchFamily="2" charset="-122"/>
              </a:defRPr>
            </a:lvl9pPr>
          </a:lstStyle>
          <a:p>
            <a:pPr algn="ctr"/>
            <a:r>
              <a:rPr kumimoji="0" lang="zh-CN" altLang="en-US" sz="1400" b="1" dirty="0">
                <a:latin typeface="Arial" panose="020B0604020202020204" pitchFamily="34" charset="0"/>
                <a:ea typeface="+mn-ea"/>
                <a:cs typeface="Arial" panose="020B0604020202020204" pitchFamily="34" charset="0"/>
              </a:rPr>
              <a:t>自旋</a:t>
            </a:r>
            <a:r>
              <a:rPr kumimoji="0" lang="zh-CN" altLang="en-US" sz="1400" b="1" dirty="0" smtClean="0">
                <a:latin typeface="Arial" panose="020B0604020202020204" pitchFamily="34" charset="0"/>
                <a:ea typeface="+mn-ea"/>
                <a:cs typeface="Arial" panose="020B0604020202020204" pitchFamily="34" charset="0"/>
              </a:rPr>
              <a:t>波 </a:t>
            </a:r>
            <a:endParaRPr kumimoji="0" lang="zh-CN" altLang="en-US" sz="1400" b="1" dirty="0">
              <a:latin typeface="Arial" panose="020B0604020202020204" pitchFamily="34" charset="0"/>
              <a:ea typeface="+mn-ea"/>
              <a:cs typeface="Arial" panose="020B0604020202020204" pitchFamily="34" charset="0"/>
            </a:endParaRPr>
          </a:p>
        </p:txBody>
      </p:sp>
      <p:cxnSp>
        <p:nvCxnSpPr>
          <p:cNvPr id="10" name="直接箭头连接符 4"/>
          <p:cNvCxnSpPr/>
          <p:nvPr/>
        </p:nvCxnSpPr>
        <p:spPr>
          <a:xfrm>
            <a:off x="1218516" y="3013921"/>
            <a:ext cx="0" cy="3362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94"/>
          <p:cNvCxnSpPr/>
          <p:nvPr/>
        </p:nvCxnSpPr>
        <p:spPr>
          <a:xfrm>
            <a:off x="3063477" y="3013921"/>
            <a:ext cx="0" cy="73324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95"/>
          <p:cNvCxnSpPr/>
          <p:nvPr/>
        </p:nvCxnSpPr>
        <p:spPr>
          <a:xfrm>
            <a:off x="4827993" y="3013921"/>
            <a:ext cx="0" cy="33621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37"/>
          <p:cNvSpPr/>
          <p:nvPr/>
        </p:nvSpPr>
        <p:spPr>
          <a:xfrm>
            <a:off x="71122" y="5000877"/>
            <a:ext cx="7109593" cy="461665"/>
          </a:xfrm>
          <a:prstGeom prst="rect">
            <a:avLst/>
          </a:prstGeom>
        </p:spPr>
        <p:txBody>
          <a:bodyPr wrap="square">
            <a:spAutoFit/>
          </a:bodyPr>
          <a:lstStyle/>
          <a:p>
            <a:pPr marL="342900" indent="-342900">
              <a:buFont typeface="Wingdings" panose="05000000000000000000" pitchFamily="2" charset="2"/>
              <a:buChar char="§"/>
              <a:defRPr/>
            </a:pPr>
            <a:r>
              <a:rPr lang="zh-CN" altLang="en-US" sz="2400" b="1" dirty="0" smtClean="0">
                <a:solidFill>
                  <a:srgbClr val="0000FF"/>
                </a:solidFill>
                <a:latin typeface="Arial" panose="020B0604020202020204" pitchFamily="34" charset="0"/>
                <a:ea typeface="+mn-ea"/>
                <a:cs typeface="Arial" panose="020B0604020202020204" pitchFamily="34" charset="0"/>
              </a:rPr>
              <a:t>基于斯格明子的神经元与神经突触实现</a:t>
            </a:r>
            <a:endParaRPr lang="en-US" sz="2400" b="1" dirty="0">
              <a:solidFill>
                <a:srgbClr val="0000FF"/>
              </a:solidFill>
              <a:latin typeface="Arial" panose="020B0604020202020204" pitchFamily="34" charset="0"/>
              <a:ea typeface="+mn-ea"/>
              <a:cs typeface="Arial" panose="020B0604020202020204" pitchFamily="34" charset="0"/>
            </a:endParaRPr>
          </a:p>
        </p:txBody>
      </p:sp>
      <p:pic>
        <p:nvPicPr>
          <p:cNvPr id="14" name="图片 9"/>
          <p:cNvPicPr>
            <a:picLocks noChangeAspect="1"/>
          </p:cNvPicPr>
          <p:nvPr/>
        </p:nvPicPr>
        <p:blipFill>
          <a:blip r:embed="rId4" cstate="email">
            <a:extLst>
              <a:ext uri="{28A0092B-C50C-407E-A947-70E740481C1C}">
                <a14:useLocalDpi xmlns:a14="http://schemas.microsoft.com/office/drawing/2010/main"/>
              </a:ext>
            </a:extLst>
          </a:blip>
          <a:srcRect r="-282"/>
          <a:stretch>
            <a:fillRect/>
          </a:stretch>
        </p:blipFill>
        <p:spPr bwMode="auto">
          <a:xfrm>
            <a:off x="326805" y="5476248"/>
            <a:ext cx="2890838"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6"/>
          <p:cNvSpPr/>
          <p:nvPr/>
        </p:nvSpPr>
        <p:spPr>
          <a:xfrm>
            <a:off x="656704" y="4210637"/>
            <a:ext cx="4636435" cy="646331"/>
          </a:xfrm>
          <a:prstGeom prst="rect">
            <a:avLst/>
          </a:prstGeom>
          <a:solidFill>
            <a:schemeClr val="accent1">
              <a:lumMod val="20000"/>
              <a:lumOff val="80000"/>
            </a:schemeClr>
          </a:solidFill>
          <a:ln w="19050">
            <a:solidFill>
              <a:schemeClr val="accent5">
                <a:lumMod val="75000"/>
              </a:schemeClr>
            </a:solidFill>
          </a:ln>
        </p:spPr>
        <p:txBody>
          <a:bodyPr wrap="square">
            <a:spAutoFit/>
          </a:bodyPr>
          <a:lstStyle/>
          <a:p>
            <a:r>
              <a:rPr lang="zh-CN" altLang="en-US" dirty="0">
                <a:latin typeface="Arial" panose="020B0604020202020204" pitchFamily="34" charset="0"/>
                <a:cs typeface="Arial" panose="020B0604020202020204" pitchFamily="34" charset="0"/>
              </a:rPr>
              <a:t>器件制备相关实验正在进行，相关应用正在进行仿真论证</a:t>
            </a:r>
            <a:endParaRPr lang="en-US" altLang="zh-CN" dirty="0">
              <a:latin typeface="Arial" panose="020B0604020202020204" pitchFamily="34" charset="0"/>
              <a:cs typeface="Arial" panose="020B0604020202020204" pitchFamily="34" charset="0"/>
            </a:endParaRPr>
          </a:p>
        </p:txBody>
      </p:sp>
      <p:sp>
        <p:nvSpPr>
          <p:cNvPr id="16" name="Rectangle 8"/>
          <p:cNvSpPr/>
          <p:nvPr/>
        </p:nvSpPr>
        <p:spPr>
          <a:xfrm>
            <a:off x="3458992" y="5591998"/>
            <a:ext cx="2072738" cy="923330"/>
          </a:xfrm>
          <a:prstGeom prst="rect">
            <a:avLst/>
          </a:prstGeom>
          <a:solidFill>
            <a:schemeClr val="accent1">
              <a:lumMod val="20000"/>
              <a:lumOff val="80000"/>
            </a:schemeClr>
          </a:solidFill>
          <a:ln w="19050">
            <a:solidFill>
              <a:schemeClr val="accent5">
                <a:lumMod val="75000"/>
              </a:schemeClr>
            </a:solidFill>
          </a:ln>
        </p:spPr>
        <p:txBody>
          <a:bodyPr wrap="square">
            <a:spAutoFit/>
          </a:bodyPr>
          <a:lstStyle/>
          <a:p>
            <a:r>
              <a:rPr lang="zh-CN" altLang="en-US" dirty="0">
                <a:latin typeface="Arial" panose="020B0604020202020204" pitchFamily="34" charset="0"/>
                <a:ea typeface="+mn-ea"/>
                <a:cs typeface="Arial" panose="020B0604020202020204" pitchFamily="34" charset="0"/>
              </a:rPr>
              <a:t>斯格明子神经突触器件已完成制备，正处于</a:t>
            </a:r>
            <a:r>
              <a:rPr lang="zh-CN" altLang="en-US" dirty="0" smtClean="0">
                <a:latin typeface="Arial" panose="020B0604020202020204" pitchFamily="34" charset="0"/>
                <a:ea typeface="+mn-ea"/>
                <a:cs typeface="Arial" panose="020B0604020202020204" pitchFamily="34" charset="0"/>
              </a:rPr>
              <a:t>实验阶段</a:t>
            </a:r>
            <a:endParaRPr lang="en-US" altLang="zh-CN" dirty="0">
              <a:latin typeface="Arial" panose="020B0604020202020204" pitchFamily="34" charset="0"/>
              <a:ea typeface="+mn-ea"/>
              <a:cs typeface="Arial" panose="020B0604020202020204" pitchFamily="34" charset="0"/>
            </a:endParaRPr>
          </a:p>
        </p:txBody>
      </p:sp>
      <p:sp>
        <p:nvSpPr>
          <p:cNvPr id="17" name="Rectangle 8"/>
          <p:cNvSpPr/>
          <p:nvPr/>
        </p:nvSpPr>
        <p:spPr>
          <a:xfrm>
            <a:off x="5734979" y="5601249"/>
            <a:ext cx="2865011" cy="923330"/>
          </a:xfrm>
          <a:prstGeom prst="rect">
            <a:avLst/>
          </a:prstGeom>
          <a:solidFill>
            <a:schemeClr val="accent1">
              <a:lumMod val="20000"/>
              <a:lumOff val="80000"/>
            </a:schemeClr>
          </a:solidFill>
          <a:ln w="19050">
            <a:solidFill>
              <a:schemeClr val="accent5">
                <a:lumMod val="75000"/>
              </a:schemeClr>
            </a:solidFill>
          </a:ln>
        </p:spPr>
        <p:txBody>
          <a:bodyPr wrap="square">
            <a:spAutoFit/>
          </a:bodyPr>
          <a:lstStyle/>
          <a:p>
            <a:r>
              <a:rPr lang="zh-CN" altLang="en-US" dirty="0">
                <a:latin typeface="Arial" panose="020B0604020202020204" pitchFamily="34" charset="0"/>
                <a:cs typeface="Arial" panose="020B0604020202020204" pitchFamily="34" charset="0"/>
              </a:rPr>
              <a:t>北京地区高校近三年来</a:t>
            </a:r>
            <a:r>
              <a:rPr lang="zh-CN" altLang="en-US" dirty="0">
                <a:solidFill>
                  <a:srgbClr val="FF0000"/>
                </a:solidFill>
                <a:latin typeface="Arial" panose="020B0604020202020204" pitchFamily="34" charset="0"/>
                <a:cs typeface="Arial" panose="020B0604020202020204" pitchFamily="34" charset="0"/>
              </a:rPr>
              <a:t>首次在</a:t>
            </a:r>
            <a:r>
              <a:rPr lang="en-US" altLang="zh-CN" dirty="0">
                <a:solidFill>
                  <a:srgbClr val="FF0000"/>
                </a:solidFill>
                <a:latin typeface="Arial" panose="020B0604020202020204" pitchFamily="34" charset="0"/>
                <a:cs typeface="Arial" panose="020B0604020202020204" pitchFamily="34" charset="0"/>
              </a:rPr>
              <a:t>Proc. of IEEE</a:t>
            </a:r>
            <a:r>
              <a:rPr lang="zh-CN" altLang="en-US" dirty="0">
                <a:solidFill>
                  <a:srgbClr val="FF0000"/>
                </a:solidFill>
                <a:latin typeface="Arial" panose="020B0604020202020204" pitchFamily="34" charset="0"/>
                <a:cs typeface="Arial" panose="020B0604020202020204" pitchFamily="34" charset="0"/>
              </a:rPr>
              <a:t>期刊</a:t>
            </a:r>
            <a:r>
              <a:rPr lang="zh-CN" altLang="en-US" dirty="0">
                <a:latin typeface="Arial" panose="020B0604020202020204" pitchFamily="34" charset="0"/>
                <a:cs typeface="Arial" panose="020B0604020202020204" pitchFamily="34" charset="0"/>
              </a:rPr>
              <a:t>发表的论文！</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01350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进展</a:t>
            </a:r>
            <a:r>
              <a:rPr lang="en-US" altLang="zh-CN" dirty="0">
                <a:solidFill>
                  <a:srgbClr val="002060"/>
                </a:solidFill>
              </a:rPr>
              <a:t>3</a:t>
            </a:r>
            <a:r>
              <a:rPr lang="zh-CN" altLang="en-US" dirty="0">
                <a:solidFill>
                  <a:srgbClr val="002060"/>
                </a:solidFill>
              </a:rPr>
              <a:t>：基于生理认知的人体解析模型</a:t>
            </a:r>
            <a:endParaRPr lang="en-US" dirty="0">
              <a:solidFill>
                <a:srgbClr val="002060"/>
              </a:solidFill>
            </a:endParaRPr>
          </a:p>
        </p:txBody>
      </p:sp>
      <p:sp>
        <p:nvSpPr>
          <p:cNvPr id="3" name="内容占位符 2"/>
          <p:cNvSpPr>
            <a:spLocks noGrp="1"/>
          </p:cNvSpPr>
          <p:nvPr>
            <p:ph idx="1"/>
          </p:nvPr>
        </p:nvSpPr>
        <p:spPr/>
        <p:txBody>
          <a:bodyPr/>
          <a:lstStyle/>
          <a:p>
            <a:pPr marL="0" indent="0">
              <a:buNone/>
            </a:pPr>
            <a:r>
              <a:rPr lang="zh-CN" altLang="en-US" sz="2400" b="1" dirty="0" smtClean="0">
                <a:latin typeface="微软雅黑" panose="020B0503020204020204" pitchFamily="34" charset="-122"/>
                <a:ea typeface="微软雅黑" panose="020B0503020204020204" pitchFamily="34" charset="-122"/>
              </a:rPr>
              <a:t>中心</a:t>
            </a:r>
            <a:r>
              <a:rPr lang="zh-CN" altLang="en-US" sz="2400" b="1" dirty="0" smtClean="0">
                <a:solidFill>
                  <a:srgbClr val="FF0000"/>
                </a:solidFill>
                <a:latin typeface="微软雅黑" panose="020B0503020204020204" pitchFamily="34" charset="-122"/>
                <a:ea typeface="微软雅黑" panose="020B0503020204020204" pitchFamily="34" charset="-122"/>
              </a:rPr>
              <a:t>王蕴红</a:t>
            </a:r>
            <a:r>
              <a:rPr lang="zh-CN" altLang="en-US" sz="2400" b="1" dirty="0" smtClean="0">
                <a:latin typeface="微软雅黑" panose="020B0503020204020204" pitchFamily="34" charset="-122"/>
                <a:ea typeface="微软雅黑" panose="020B0503020204020204" pitchFamily="34" charset="-122"/>
              </a:rPr>
              <a:t>团队：基于生理认知原理，建立人脸老化的多因子分析模型</a:t>
            </a:r>
            <a:endParaRPr lang="en-US" altLang="zh-CN" sz="2400" b="1" dirty="0" smtClean="0">
              <a:latin typeface="微软雅黑" panose="020B0503020204020204" pitchFamily="34" charset="-122"/>
              <a:ea typeface="微软雅黑" panose="020B0503020204020204" pitchFamily="34" charset="-122"/>
            </a:endParaRPr>
          </a:p>
          <a:p>
            <a:pPr marL="0" indent="0">
              <a:buNone/>
            </a:pPr>
            <a:endParaRPr lang="en-US" altLang="zh-CN" sz="2400" b="1" dirty="0" smtClean="0">
              <a:latin typeface="微软雅黑" panose="020B0503020204020204" pitchFamily="34" charset="-122"/>
              <a:ea typeface="微软雅黑" panose="020B0503020204020204" pitchFamily="34" charset="-122"/>
            </a:endParaRPr>
          </a:p>
          <a:p>
            <a:r>
              <a:rPr lang="zh-CN" altLang="en-US" dirty="0" smtClean="0"/>
              <a:t>学科交叉实现突破</a:t>
            </a:r>
            <a:endParaRPr lang="en-US" dirty="0"/>
          </a:p>
        </p:txBody>
      </p:sp>
      <p:grpSp>
        <p:nvGrpSpPr>
          <p:cNvPr id="4" name="组合 3"/>
          <p:cNvGrpSpPr/>
          <p:nvPr/>
        </p:nvGrpSpPr>
        <p:grpSpPr>
          <a:xfrm>
            <a:off x="6022803" y="1928252"/>
            <a:ext cx="2943864" cy="1685277"/>
            <a:chOff x="5996240" y="1234866"/>
            <a:chExt cx="2943864" cy="1685277"/>
          </a:xfrm>
        </p:grpSpPr>
        <p:pic>
          <p:nvPicPr>
            <p:cNvPr id="5" name="图片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996240" y="1234866"/>
              <a:ext cx="1673947" cy="1685277"/>
            </a:xfrm>
            <a:prstGeom prst="rect">
              <a:avLst/>
            </a:prstGeom>
          </p:spPr>
        </p:pic>
        <p:pic>
          <p:nvPicPr>
            <p:cNvPr id="6" name="图片 5"/>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808718" y="1344593"/>
              <a:ext cx="1131386" cy="1465821"/>
            </a:xfrm>
            <a:prstGeom prst="rect">
              <a:avLst/>
            </a:prstGeom>
          </p:spPr>
        </p:pic>
      </p:grpSp>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06289" y="3674489"/>
            <a:ext cx="3049715" cy="1472390"/>
          </a:xfrm>
          <a:prstGeom prst="rect">
            <a:avLst/>
          </a:prstGeom>
        </p:spPr>
      </p:pic>
      <p:pic>
        <p:nvPicPr>
          <p:cNvPr id="8" name="图片 7"/>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5996240" y="5139083"/>
            <a:ext cx="3139035" cy="1213304"/>
          </a:xfrm>
          <a:prstGeom prst="rect">
            <a:avLst/>
          </a:prstGeom>
        </p:spPr>
      </p:pic>
      <p:sp>
        <p:nvSpPr>
          <p:cNvPr id="10" name="矩形 9"/>
          <p:cNvSpPr/>
          <p:nvPr/>
        </p:nvSpPr>
        <p:spPr>
          <a:xfrm>
            <a:off x="50185" y="3568899"/>
            <a:ext cx="5972618" cy="430887"/>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defTabSz="914400" eaLnBrk="0" fontAlgn="base" hangingPunct="0">
              <a:spcBef>
                <a:spcPct val="20000"/>
              </a:spcBef>
              <a:spcAft>
                <a:spcPct val="0"/>
              </a:spcAft>
              <a:defRPr/>
            </a:pPr>
            <a:r>
              <a:rPr kumimoji="1" lang="zh-CN" altLang="en-US" sz="2200" b="1" kern="0" dirty="0" smtClean="0">
                <a:solidFill>
                  <a:srgbClr val="FF0000"/>
                </a:solidFill>
                <a:latin typeface="黑体" pitchFamily="49" charset="-122"/>
                <a:ea typeface="黑体" pitchFamily="49" charset="-122"/>
              </a:rPr>
              <a:t>对身份</a:t>
            </a:r>
            <a:r>
              <a:rPr kumimoji="1" lang="en-US" altLang="zh-CN" sz="2200" b="1" kern="0" dirty="0" smtClean="0">
                <a:solidFill>
                  <a:srgbClr val="FF0000"/>
                </a:solidFill>
                <a:latin typeface="黑体" pitchFamily="49" charset="-122"/>
                <a:ea typeface="黑体" pitchFamily="49" charset="-122"/>
              </a:rPr>
              <a:t>/</a:t>
            </a:r>
            <a:r>
              <a:rPr kumimoji="1" lang="zh-CN" altLang="en-US" sz="2200" b="1" kern="0" dirty="0" smtClean="0">
                <a:solidFill>
                  <a:srgbClr val="FF0000"/>
                </a:solidFill>
                <a:latin typeface="黑体" pitchFamily="49" charset="-122"/>
                <a:ea typeface="黑体" pitchFamily="49" charset="-122"/>
              </a:rPr>
              <a:t>年龄</a:t>
            </a:r>
            <a:r>
              <a:rPr kumimoji="1" lang="en-US" altLang="zh-CN" sz="2200" b="1" kern="0" dirty="0" smtClean="0">
                <a:solidFill>
                  <a:srgbClr val="FF0000"/>
                </a:solidFill>
                <a:latin typeface="黑体" pitchFamily="49" charset="-122"/>
                <a:ea typeface="黑体" pitchFamily="49" charset="-122"/>
              </a:rPr>
              <a:t>/</a:t>
            </a:r>
            <a:r>
              <a:rPr kumimoji="1" lang="zh-CN" altLang="en-US" sz="2200" b="1" kern="0" dirty="0" smtClean="0">
                <a:solidFill>
                  <a:srgbClr val="FF0000"/>
                </a:solidFill>
                <a:latin typeface="黑体" pitchFamily="49" charset="-122"/>
                <a:ea typeface="黑体" pitchFamily="49" charset="-122"/>
              </a:rPr>
              <a:t>表情</a:t>
            </a:r>
            <a:r>
              <a:rPr kumimoji="1" lang="en-US" altLang="zh-CN" sz="2200" b="1" kern="0" dirty="0" smtClean="0">
                <a:solidFill>
                  <a:srgbClr val="FF0000"/>
                </a:solidFill>
                <a:latin typeface="黑体" pitchFamily="49" charset="-122"/>
                <a:ea typeface="黑体" pitchFamily="49" charset="-122"/>
              </a:rPr>
              <a:t>/</a:t>
            </a:r>
            <a:r>
              <a:rPr kumimoji="1" lang="zh-CN" altLang="en-US" sz="2200" b="1" kern="0" dirty="0" smtClean="0">
                <a:solidFill>
                  <a:srgbClr val="FF0000"/>
                </a:solidFill>
                <a:latin typeface="黑体" pitchFamily="49" charset="-122"/>
                <a:ea typeface="黑体" pitchFamily="49" charset="-122"/>
              </a:rPr>
              <a:t>动作等多维度属性准确感知</a:t>
            </a:r>
            <a:endParaRPr kumimoji="1" lang="zh-CN" altLang="en-US" sz="2200" b="1" kern="0" dirty="0">
              <a:solidFill>
                <a:srgbClr val="FF0000"/>
              </a:solidFill>
              <a:latin typeface="黑体" pitchFamily="49" charset="-122"/>
              <a:ea typeface="黑体" pitchFamily="49" charset="-122"/>
            </a:endParaRPr>
          </a:p>
        </p:txBody>
      </p:sp>
      <p:sp>
        <p:nvSpPr>
          <p:cNvPr id="11" name="矩形 10"/>
          <p:cNvSpPr/>
          <p:nvPr/>
        </p:nvSpPr>
        <p:spPr>
          <a:xfrm>
            <a:off x="52657" y="4114759"/>
            <a:ext cx="8929718" cy="461665"/>
          </a:xfrm>
          <a:prstGeom prst="rect">
            <a:avLst/>
          </a:prstGeom>
        </p:spPr>
        <p:txBody>
          <a:bodyPr wrap="square">
            <a:spAutoFit/>
          </a:bodyPr>
          <a:lstStyle/>
          <a:p>
            <a:pPr defTabSz="914400" eaLnBrk="0" fontAlgn="base" hangingPunct="0">
              <a:spcBef>
                <a:spcPct val="20000"/>
              </a:spcBef>
              <a:spcAft>
                <a:spcPct val="0"/>
              </a:spcAft>
              <a:defRPr/>
            </a:pPr>
            <a:r>
              <a:rPr kumimoji="1" lang="zh-CN" altLang="en-US" sz="2400" b="1" kern="0" dirty="0" smtClean="0">
                <a:solidFill>
                  <a:srgbClr val="FF0000"/>
                </a:solidFill>
                <a:latin typeface="黑体" pitchFamily="49" charset="-122"/>
                <a:ea typeface="黑体" pitchFamily="49" charset="-122"/>
              </a:rPr>
              <a:t>研究成果</a:t>
            </a:r>
            <a:endParaRPr kumimoji="1" lang="zh-CN" altLang="en-US" sz="2400" b="1" kern="0" dirty="0">
              <a:solidFill>
                <a:srgbClr val="FF0000"/>
              </a:solidFill>
              <a:latin typeface="黑体" pitchFamily="49" charset="-122"/>
              <a:ea typeface="黑体" pitchFamily="49" charset="-122"/>
            </a:endParaRPr>
          </a:p>
        </p:txBody>
      </p:sp>
      <p:sp>
        <p:nvSpPr>
          <p:cNvPr id="12" name="圆角矩形 11"/>
          <p:cNvSpPr/>
          <p:nvPr/>
        </p:nvSpPr>
        <p:spPr>
          <a:xfrm>
            <a:off x="0" y="4848836"/>
            <a:ext cx="6084199" cy="830239"/>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742950" lvl="1" indent="-285750" defTabSz="914400" eaLnBrk="0" fontAlgn="base" hangingPunct="0">
              <a:spcBef>
                <a:spcPct val="20000"/>
              </a:spcBef>
              <a:spcAft>
                <a:spcPct val="0"/>
              </a:spcAft>
              <a:buFont typeface="Wingdings" pitchFamily="2" charset="2"/>
              <a:buChar char="l"/>
              <a:defRPr/>
            </a:pP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相关成果发表在</a:t>
            </a:r>
            <a:r>
              <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IEEE Trans. Image Processing, IEEE Trans. </a:t>
            </a:r>
            <a:r>
              <a:rPr kumimoji="1" lang="en-US" altLang="zh-CN"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Multimedia</a:t>
            </a: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等领域内顶级期刊</a:t>
            </a:r>
            <a:endPar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endParaRPr>
          </a:p>
          <a:p>
            <a:pPr marL="742950" lvl="1" indent="-285750" defTabSz="914400" eaLnBrk="0" fontAlgn="base" hangingPunct="0">
              <a:spcBef>
                <a:spcPct val="20000"/>
              </a:spcBef>
              <a:spcAft>
                <a:spcPct val="0"/>
              </a:spcAft>
              <a:buFont typeface="Wingdings" pitchFamily="2" charset="2"/>
              <a:buChar char="l"/>
              <a:defRPr/>
            </a:pP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获</a:t>
            </a:r>
            <a:r>
              <a:rPr kumimoji="1" lang="en-US" altLang="zh-CN"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2016 IEEE </a:t>
            </a:r>
            <a:r>
              <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International Conference on Biometrics</a:t>
            </a: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的</a:t>
            </a:r>
            <a:r>
              <a:rPr kumimoji="1" lang="en-US" altLang="zh-CN" b="1" kern="0" dirty="0">
                <a:solidFill>
                  <a:srgbClr val="FF0000"/>
                </a:solidFill>
                <a:latin typeface="Times New Roman" panose="02020603050405020304" pitchFamily="18" charset="0"/>
                <a:ea typeface="黑体" pitchFamily="49" charset="-122"/>
                <a:cs typeface="Times New Roman" panose="02020603050405020304" pitchFamily="18" charset="0"/>
              </a:rPr>
              <a:t>Best Poster Paper</a:t>
            </a: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奖</a:t>
            </a: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a:t>
            </a:r>
            <a:r>
              <a:rPr kumimoji="1" lang="en-US" altLang="zh-CN"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2016 Chinese </a:t>
            </a:r>
            <a:r>
              <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Conference on Biometric Recognition</a:t>
            </a:r>
            <a:r>
              <a:rPr kumimoji="1" lang="zh-CN" altLang="en-US"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的</a:t>
            </a:r>
            <a:r>
              <a:rPr kumimoji="1" lang="en-US" altLang="zh-CN" b="1" kern="0" dirty="0">
                <a:solidFill>
                  <a:srgbClr val="FF0000"/>
                </a:solidFill>
                <a:latin typeface="Times New Roman" panose="02020603050405020304" pitchFamily="18" charset="0"/>
                <a:ea typeface="黑体" pitchFamily="49" charset="-122"/>
                <a:cs typeface="Times New Roman" panose="02020603050405020304" pitchFamily="18" charset="0"/>
              </a:rPr>
              <a:t>Best Paper</a:t>
            </a:r>
            <a:r>
              <a:rPr kumimoji="1" lang="zh-CN" altLang="en-US" kern="0" dirty="0" smtClean="0">
                <a:solidFill>
                  <a:schemeClr val="accent1">
                    <a:lumMod val="50000"/>
                  </a:schemeClr>
                </a:solidFill>
                <a:latin typeface="Times New Roman" panose="02020603050405020304" pitchFamily="18" charset="0"/>
                <a:ea typeface="黑体" pitchFamily="49" charset="-122"/>
                <a:cs typeface="Times New Roman" panose="02020603050405020304" pitchFamily="18" charset="0"/>
              </a:rPr>
              <a:t>奖</a:t>
            </a:r>
            <a:endParaRPr kumimoji="1" lang="en-US" altLang="zh-CN" kern="0" dirty="0">
              <a:solidFill>
                <a:schemeClr val="accent1">
                  <a:lumMod val="50000"/>
                </a:schemeClr>
              </a:solidFill>
              <a:latin typeface="Times New Roman" panose="02020603050405020304" pitchFamily="18" charset="0"/>
              <a:ea typeface="黑体" pitchFamily="49" charset="-122"/>
              <a:cs typeface="Times New Roman" panose="02020603050405020304" pitchFamily="18" charset="0"/>
            </a:endParaRPr>
          </a:p>
        </p:txBody>
      </p:sp>
      <p:sp>
        <p:nvSpPr>
          <p:cNvPr id="13" name="矩形 12"/>
          <p:cNvSpPr/>
          <p:nvPr/>
        </p:nvSpPr>
        <p:spPr>
          <a:xfrm>
            <a:off x="527167" y="6124257"/>
            <a:ext cx="5364480" cy="646331"/>
          </a:xfrm>
          <a:prstGeom prst="rect">
            <a:avLst/>
          </a:prstGeom>
          <a:solidFill>
            <a:schemeClr val="accent1">
              <a:lumMod val="20000"/>
              <a:lumOff val="80000"/>
            </a:schemeClr>
          </a:solidFill>
          <a:ln w="19050">
            <a:solidFill>
              <a:schemeClr val="accent5">
                <a:lumMod val="75000"/>
              </a:schemeClr>
            </a:solidFill>
          </a:ln>
        </p:spPr>
        <p:txBody>
          <a:bodyPr wrap="square">
            <a:spAutoFit/>
          </a:bodyPr>
          <a:lstStyle/>
          <a:p>
            <a:pPr lvl="1"/>
            <a:r>
              <a:rPr lang="zh-CN" altLang="en-US" dirty="0"/>
              <a:t>动作识别相关成果在国家体育总局沙滩排球辅助训练系统中得到了推广应用。</a:t>
            </a:r>
            <a:endParaRPr lang="en-US" altLang="zh-CN" dirty="0"/>
          </a:p>
        </p:txBody>
      </p:sp>
    </p:spTree>
    <p:extLst>
      <p:ext uri="{BB962C8B-B14F-4D97-AF65-F5344CB8AC3E}">
        <p14:creationId xmlns:p14="http://schemas.microsoft.com/office/powerpoint/2010/main" val="18437133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进展</a:t>
            </a:r>
            <a:r>
              <a:rPr lang="en-US" altLang="zh-CN" dirty="0">
                <a:solidFill>
                  <a:srgbClr val="002060"/>
                </a:solidFill>
              </a:rPr>
              <a:t>4</a:t>
            </a:r>
            <a:r>
              <a:rPr lang="zh-CN" altLang="en-US" dirty="0">
                <a:solidFill>
                  <a:srgbClr val="002060"/>
                </a:solidFill>
              </a:rPr>
              <a:t>：复杂系统信息传播理论与模型</a:t>
            </a:r>
            <a:endParaRPr lang="en-US" dirty="0">
              <a:solidFill>
                <a:srgbClr val="002060"/>
              </a:solidFill>
            </a:endParaRPr>
          </a:p>
        </p:txBody>
      </p:sp>
      <p:sp>
        <p:nvSpPr>
          <p:cNvPr id="3" name="内容占位符 2"/>
          <p:cNvSpPr>
            <a:spLocks noGrp="1"/>
          </p:cNvSpPr>
          <p:nvPr>
            <p:ph idx="1"/>
          </p:nvPr>
        </p:nvSpPr>
        <p:spPr/>
        <p:txBody>
          <a:bodyPr/>
          <a:lstStyle/>
          <a:p>
            <a:pPr marL="0" indent="0">
              <a:buNone/>
            </a:pPr>
            <a:r>
              <a:rPr lang="zh-CN" altLang="en-US" sz="2400" b="1" dirty="0" smtClean="0">
                <a:latin typeface="微软雅黑" panose="020B0503020204020204" pitchFamily="34" charset="-122"/>
                <a:ea typeface="微软雅黑" panose="020B0503020204020204" pitchFamily="34" charset="-122"/>
              </a:rPr>
              <a:t>中心</a:t>
            </a:r>
            <a:r>
              <a:rPr lang="zh-CN" altLang="en-US" sz="2400" b="1" dirty="0" smtClean="0">
                <a:solidFill>
                  <a:srgbClr val="FF0000"/>
                </a:solidFill>
                <a:latin typeface="微软雅黑" panose="020B0503020204020204" pitchFamily="34" charset="-122"/>
                <a:ea typeface="微软雅黑" panose="020B0503020204020204" pitchFamily="34" charset="-122"/>
              </a:rPr>
              <a:t>郑志明</a:t>
            </a:r>
            <a:r>
              <a:rPr lang="zh-CN" altLang="en-US" sz="2400" b="1" dirty="0" smtClean="0">
                <a:latin typeface="微软雅黑" panose="020B0503020204020204" pitchFamily="34" charset="-122"/>
                <a:ea typeface="微软雅黑" panose="020B0503020204020204" pitchFamily="34" charset="-122"/>
              </a:rPr>
              <a:t>团队：提出信息快速传播的结构核心</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超级传播子，为社会网络信息传播提供重要指导</a:t>
            </a:r>
            <a:endParaRPr lang="en-US" altLang="zh-CN" sz="2400" b="1" dirty="0" smtClean="0">
              <a:latin typeface="微软雅黑" panose="020B0503020204020204" pitchFamily="34" charset="-122"/>
              <a:ea typeface="微软雅黑" panose="020B0503020204020204" pitchFamily="34" charset="-122"/>
            </a:endParaRPr>
          </a:p>
          <a:p>
            <a:pPr lvl="1"/>
            <a:r>
              <a:rPr lang="zh-CN" altLang="en-US" sz="2400" b="0" dirty="0" smtClean="0"/>
              <a:t>被</a:t>
            </a:r>
            <a:r>
              <a:rPr lang="en-US" altLang="zh-CN" sz="2400" b="0" dirty="0" smtClean="0"/>
              <a:t>MIT Tech Review</a:t>
            </a:r>
            <a:r>
              <a:rPr lang="zh-CN" altLang="en-US" sz="2400" b="0" dirty="0" smtClean="0"/>
              <a:t>报到，引起广泛关注</a:t>
            </a:r>
            <a:endParaRPr lang="en-US" sz="2400" b="0" dirty="0"/>
          </a:p>
        </p:txBody>
      </p:sp>
      <p:cxnSp>
        <p:nvCxnSpPr>
          <p:cNvPr id="5" name="直接连接符 10"/>
          <p:cNvCxnSpPr/>
          <p:nvPr/>
        </p:nvCxnSpPr>
        <p:spPr>
          <a:xfrm>
            <a:off x="6261994" y="3799641"/>
            <a:ext cx="2152235" cy="0"/>
          </a:xfrm>
          <a:prstGeom prst="line">
            <a:avLst/>
          </a:prstGeom>
          <a:ln w="28575" cap="flat" cmpd="sng">
            <a:solidFill>
              <a:srgbClr val="3CBBCE"/>
            </a:solidFill>
            <a:prstDash val="dash"/>
            <a:headEnd type="none" w="med" len="med"/>
            <a:tailEnd type="none" w="med" len="med"/>
          </a:ln>
        </p:spPr>
      </p:cxnSp>
      <p:sp>
        <p:nvSpPr>
          <p:cNvPr id="6" name="矩形 11"/>
          <p:cNvSpPr/>
          <p:nvPr/>
        </p:nvSpPr>
        <p:spPr>
          <a:xfrm>
            <a:off x="6163991" y="3358105"/>
            <a:ext cx="2544679" cy="553998"/>
          </a:xfrm>
          <a:prstGeom prst="rect">
            <a:avLst/>
          </a:prstGeom>
          <a:noFill/>
          <a:ln w="9525">
            <a:noFill/>
          </a:ln>
        </p:spPr>
        <p:txBody>
          <a:bodyPr wrap="square">
            <a:spAutoFit/>
          </a:bodyPr>
          <a:lstStyle/>
          <a:p>
            <a:pPr lvl="0" eaLnBrk="1" hangingPunct="1"/>
            <a:r>
              <a:rPr lang="zh-CN" altLang="en-US" sz="1500" b="1" dirty="0">
                <a:latin typeface="黑体" panose="02010609060101010101" pitchFamily="49" charset="-122"/>
                <a:ea typeface="黑体" panose="02010609060101010101" pitchFamily="49" charset="-122"/>
              </a:rPr>
              <a:t>信息快速传播的结构核心 </a:t>
            </a:r>
            <a:endParaRPr lang="en-US" altLang="zh-CN" sz="1500" b="1" dirty="0" smtClean="0">
              <a:latin typeface="黑体" panose="02010609060101010101" pitchFamily="49" charset="-122"/>
              <a:ea typeface="黑体" panose="02010609060101010101" pitchFamily="49" charset="-122"/>
            </a:endParaRPr>
          </a:p>
          <a:p>
            <a:pPr lvl="0" eaLnBrk="1" hangingPunct="1"/>
            <a:r>
              <a:rPr lang="en-US" altLang="zh-CN" sz="1500" b="1" dirty="0" smtClean="0">
                <a:latin typeface="黑体" panose="02010609060101010101" pitchFamily="49" charset="-122"/>
                <a:ea typeface="黑体" panose="02010609060101010101" pitchFamily="49" charset="-122"/>
              </a:rPr>
              <a:t>—— </a:t>
            </a:r>
            <a:r>
              <a:rPr lang="zh-CN" altLang="en-US" sz="1500" b="1" dirty="0">
                <a:latin typeface="黑体" panose="02010609060101010101" pitchFamily="49" charset="-122"/>
                <a:ea typeface="黑体" panose="02010609060101010101" pitchFamily="49" charset="-122"/>
              </a:rPr>
              <a:t>超级传播子</a:t>
            </a:r>
          </a:p>
        </p:txBody>
      </p:sp>
      <p:sp>
        <p:nvSpPr>
          <p:cNvPr id="7" name="矩形 6"/>
          <p:cNvSpPr/>
          <p:nvPr/>
        </p:nvSpPr>
        <p:spPr>
          <a:xfrm>
            <a:off x="6128228" y="4091911"/>
            <a:ext cx="2694963" cy="2366866"/>
          </a:xfrm>
          <a:prstGeom prst="rect">
            <a:avLst/>
          </a:prstGeom>
        </p:spPr>
        <p:txBody>
          <a:bodyPr wrap="square">
            <a:spAutoFit/>
          </a:bodyPr>
          <a:lstStyle/>
          <a:p>
            <a:pPr>
              <a:lnSpc>
                <a:spcPts val="1950"/>
              </a:lnSpc>
              <a:buClr>
                <a:srgbClr val="C00000"/>
              </a:buClr>
              <a:buFont typeface="Wingdings" panose="05000000000000000000" pitchFamily="2" charset="2"/>
              <a:buChar char="n"/>
            </a:pPr>
            <a:r>
              <a:rPr lang="zh-CN" altLang="en-US" sz="1400" b="1" dirty="0">
                <a:latin typeface="+mn-ea"/>
              </a:rPr>
              <a:t> 相关研究成果发表于</a:t>
            </a:r>
            <a:r>
              <a:rPr lang="en-US" altLang="zh-CN" sz="1400" b="1" dirty="0">
                <a:solidFill>
                  <a:srgbClr val="FF0000"/>
                </a:solidFill>
                <a:latin typeface="+mn-ea"/>
              </a:rPr>
              <a:t>《</a:t>
            </a:r>
            <a:r>
              <a:rPr lang="en-US" altLang="en-US" sz="1400" b="1" dirty="0">
                <a:solidFill>
                  <a:srgbClr val="FF0000"/>
                </a:solidFill>
                <a:latin typeface="+mn-ea"/>
              </a:rPr>
              <a:t>Scientific Reports</a:t>
            </a:r>
            <a:r>
              <a:rPr lang="en-US" altLang="zh-CN" sz="1400" b="1" dirty="0">
                <a:solidFill>
                  <a:srgbClr val="FF0000"/>
                </a:solidFill>
                <a:latin typeface="+mn-ea"/>
              </a:rPr>
              <a:t>》</a:t>
            </a:r>
            <a:r>
              <a:rPr lang="zh-CN" altLang="en-US" sz="1400" b="1" dirty="0">
                <a:latin typeface="+mn-ea"/>
              </a:rPr>
              <a:t>、</a:t>
            </a:r>
            <a:endParaRPr lang="en-US" altLang="zh-CN" sz="1400" b="1" dirty="0">
              <a:latin typeface="+mn-ea"/>
            </a:endParaRPr>
          </a:p>
          <a:p>
            <a:pPr marL="204788" indent="-204788">
              <a:lnSpc>
                <a:spcPts val="1950"/>
              </a:lnSpc>
              <a:buClr>
                <a:srgbClr val="C00000"/>
              </a:buClr>
            </a:pPr>
            <a:r>
              <a:rPr lang="en-US" altLang="zh-CN" sz="1400" b="1" dirty="0">
                <a:latin typeface="+mn-ea"/>
              </a:rPr>
              <a:t>《</a:t>
            </a:r>
            <a:r>
              <a:rPr lang="en-US" altLang="zh-CN" sz="1400" b="1" dirty="0" err="1">
                <a:latin typeface="+mn-ea"/>
              </a:rPr>
              <a:t>PloS</a:t>
            </a:r>
            <a:r>
              <a:rPr lang="en-US" altLang="zh-CN" sz="1400" b="1" dirty="0">
                <a:latin typeface="+mn-ea"/>
              </a:rPr>
              <a:t> One》</a:t>
            </a:r>
            <a:r>
              <a:rPr lang="zh-CN" altLang="en-US" sz="1400" b="1" dirty="0">
                <a:latin typeface="+mn-ea"/>
              </a:rPr>
              <a:t>等期刊</a:t>
            </a:r>
            <a:r>
              <a:rPr lang="zh-CN" altLang="en-US" sz="1400" b="1" dirty="0" smtClean="0">
                <a:latin typeface="+mn-ea"/>
              </a:rPr>
              <a:t>；</a:t>
            </a:r>
            <a:endParaRPr lang="en-US" altLang="zh-CN" sz="1400" b="1" dirty="0">
              <a:latin typeface="+mn-ea"/>
            </a:endParaRPr>
          </a:p>
          <a:p>
            <a:pPr>
              <a:lnSpc>
                <a:spcPts val="1950"/>
              </a:lnSpc>
              <a:buClr>
                <a:srgbClr val="C00000"/>
              </a:buClr>
              <a:buFont typeface="Wingdings" panose="05000000000000000000" pitchFamily="2" charset="2"/>
              <a:buChar char="n"/>
            </a:pPr>
            <a:r>
              <a:rPr lang="zh-CN" altLang="en-US" sz="1400" b="1" dirty="0">
                <a:latin typeface="+mn-ea"/>
              </a:rPr>
              <a:t> 研究成果发表后引起了广泛关注，被</a:t>
            </a:r>
            <a:r>
              <a:rPr lang="en-US" sz="1400" b="1" dirty="0">
                <a:solidFill>
                  <a:srgbClr val="FF0000"/>
                </a:solidFill>
                <a:latin typeface="+mn-ea"/>
              </a:rPr>
              <a:t>MIT Technology Review</a:t>
            </a:r>
            <a:r>
              <a:rPr lang="zh-CN" altLang="en-US" sz="1400" b="1" dirty="0">
                <a:solidFill>
                  <a:srgbClr val="FF0000"/>
                </a:solidFill>
                <a:latin typeface="+mn-ea"/>
              </a:rPr>
              <a:t>报道</a:t>
            </a:r>
            <a:r>
              <a:rPr lang="zh-CN" altLang="en-US" sz="1400" b="1" dirty="0" smtClean="0">
                <a:latin typeface="+mn-ea"/>
              </a:rPr>
              <a:t>； </a:t>
            </a:r>
            <a:r>
              <a:rPr lang="zh-CN" altLang="en-US" sz="1400" b="1" dirty="0">
                <a:solidFill>
                  <a:srgbClr val="FF0000"/>
                </a:solidFill>
                <a:latin typeface="+mn-ea"/>
              </a:rPr>
              <a:t>成果被</a:t>
            </a:r>
            <a:r>
              <a:rPr lang="en-US" altLang="zh-CN" sz="1400" b="1" dirty="0">
                <a:solidFill>
                  <a:srgbClr val="FF0000"/>
                </a:solidFill>
                <a:latin typeface="+mn-ea"/>
              </a:rPr>
              <a:t>《Nature》</a:t>
            </a:r>
            <a:r>
              <a:rPr lang="zh-CN" altLang="en-US" sz="1400" b="1" dirty="0">
                <a:solidFill>
                  <a:srgbClr val="FF0000"/>
                </a:solidFill>
                <a:latin typeface="+mn-ea"/>
              </a:rPr>
              <a:t>、</a:t>
            </a:r>
            <a:r>
              <a:rPr lang="en-US" altLang="zh-CN" sz="1400" b="1" dirty="0">
                <a:solidFill>
                  <a:srgbClr val="FF0000"/>
                </a:solidFill>
                <a:latin typeface="+mn-ea"/>
              </a:rPr>
              <a:t>《Nature communication》</a:t>
            </a:r>
            <a:r>
              <a:rPr lang="zh-CN" altLang="en-US" sz="1400" b="1" dirty="0">
                <a:solidFill>
                  <a:srgbClr val="FF0000"/>
                </a:solidFill>
                <a:latin typeface="+mn-ea"/>
              </a:rPr>
              <a:t>等顶级期刊文章引用。</a:t>
            </a:r>
          </a:p>
        </p:txBody>
      </p:sp>
      <p:sp>
        <p:nvSpPr>
          <p:cNvPr id="8" name="矩形 7"/>
          <p:cNvSpPr/>
          <p:nvPr/>
        </p:nvSpPr>
        <p:spPr>
          <a:xfrm>
            <a:off x="6147345" y="2960952"/>
            <a:ext cx="2355037" cy="430887"/>
          </a:xfrm>
          <a:prstGeom prst="rect">
            <a:avLst/>
          </a:prstGeom>
        </p:spPr>
        <p:txBody>
          <a:bodyPr wrap="square">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r>
              <a:rPr lang="en-US" altLang="zh-CN" sz="1100" dirty="0">
                <a:latin typeface="+mn-ea"/>
                <a:ea typeface="+mn-ea"/>
                <a:cs typeface="Times New Roman" panose="02020603050405020304" pitchFamily="18" charset="0"/>
              </a:rPr>
              <a:t>Quantum Bosonic Shortest Path Searching (QBSPS)</a:t>
            </a:r>
            <a:endParaRPr lang="zh-CN" altLang="en-US" sz="1100" dirty="0">
              <a:latin typeface="+mn-ea"/>
              <a:ea typeface="+mn-ea"/>
              <a:cs typeface="Times New Roman" panose="02020603050405020304" pitchFamily="18" charset="0"/>
            </a:endParaRPr>
          </a:p>
        </p:txBody>
      </p:sp>
      <p:pic>
        <p:nvPicPr>
          <p:cNvPr id="9" name="Picture 6" descr="C:\Users\user\Desktop\图片1.pn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49375" y="3016870"/>
            <a:ext cx="1664194" cy="1650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p:cNvSpPr>
            <a:spLocks noChangeArrowheads="1"/>
          </p:cNvSpPr>
          <p:nvPr/>
        </p:nvSpPr>
        <p:spPr bwMode="auto">
          <a:xfrm>
            <a:off x="2232825" y="2946686"/>
            <a:ext cx="366023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1pPr>
            <a:lvl2pPr marL="457200" lvl="1"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2pPr>
            <a:lvl3pPr marL="914400" lvl="2"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3pPr>
            <a:lvl4pPr marL="1371600" lvl="3"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4pPr>
            <a:lvl5pPr marL="1828800" lvl="4"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5pPr>
            <a:lvl6pPr marL="2286000" lvl="5"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6pPr>
            <a:lvl7pPr marL="2743200" lvl="6"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7pPr>
            <a:lvl8pPr marL="3200400" lvl="7"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8pPr>
            <a:lvl9pPr marL="3657600" lvl="8" indent="0" algn="l" defTabSz="914400" eaLnBrk="0" fontAlgn="base" latinLnBrk="0" hangingPunct="0">
              <a:lnSpc>
                <a:spcPct val="100000"/>
              </a:lnSpc>
              <a:spcBef>
                <a:spcPct val="0"/>
              </a:spcBef>
              <a:spcAft>
                <a:spcPct val="0"/>
              </a:spcAft>
              <a:buFont typeface="Arial" panose="020B0604020202020204" pitchFamily="34" charset="0"/>
              <a:buNone/>
              <a:defRPr sz="1800" b="0" i="0" u="none" kern="1200" baseline="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600" dirty="0">
                <a:latin typeface="微软雅黑" panose="020B0503020204020204" pitchFamily="34" charset="-122"/>
                <a:ea typeface="微软雅黑" panose="020B0503020204020204" pitchFamily="34" charset="-122"/>
                <a:hlinkClick r:id="rId3" tooltip="美国物理学会"/>
              </a:rPr>
              <a:t>欧洲科学院院士、美国物理学会</a:t>
            </a:r>
            <a:r>
              <a:rPr lang="zh-CN" altLang="en-US" sz="1600" dirty="0">
                <a:latin typeface="微软雅黑" panose="020B0503020204020204" pitchFamily="34" charset="-122"/>
                <a:ea typeface="微软雅黑" panose="020B0503020204020204" pitchFamily="34" charset="-122"/>
              </a:rPr>
              <a:t>和</a:t>
            </a:r>
            <a:r>
              <a:rPr lang="zh-CN" altLang="en-US" sz="1600" dirty="0">
                <a:latin typeface="微软雅黑" panose="020B0503020204020204" pitchFamily="34" charset="-122"/>
                <a:ea typeface="微软雅黑" panose="020B0503020204020204" pitchFamily="34" charset="-122"/>
                <a:hlinkClick r:id="rId4" tooltip="弗劳恩霍夫协会"/>
              </a:rPr>
              <a:t>弗劳恩霍夫协会</a:t>
            </a:r>
            <a:r>
              <a:rPr lang="zh-CN" altLang="en-US" sz="1600" dirty="0">
                <a:latin typeface="微软雅黑" panose="020B0503020204020204" pitchFamily="34" charset="-122"/>
                <a:ea typeface="微软雅黑" panose="020B0503020204020204" pitchFamily="34" charset="-122"/>
              </a:rPr>
              <a:t>院士、欧洲地球科学联盟</a:t>
            </a:r>
            <a:r>
              <a:rPr lang="en-US" altLang="zh-CN" sz="1600" dirty="0">
                <a:latin typeface="微软雅黑" panose="020B0503020204020204" pitchFamily="34" charset="-122"/>
                <a:ea typeface="微软雅黑" panose="020B0503020204020204" pitchFamily="34" charset="-122"/>
              </a:rPr>
              <a:t>Lewis Fry Richardson</a:t>
            </a:r>
            <a:r>
              <a:rPr lang="zh-CN" altLang="en-US" sz="1600" dirty="0">
                <a:latin typeface="微软雅黑" panose="020B0503020204020204" pitchFamily="34" charset="-122"/>
                <a:ea typeface="微软雅黑" panose="020B0503020204020204" pitchFamily="34" charset="-122"/>
              </a:rPr>
              <a:t>奖章获得者、欧洲地球科学联盟非线性过程地球科学部主管、</a:t>
            </a:r>
            <a:r>
              <a:rPr lang="zh-CN" altLang="en-US" sz="1600" dirty="0">
                <a:latin typeface="微软雅黑" panose="020B0503020204020204" pitchFamily="34" charset="-122"/>
                <a:ea typeface="微软雅黑" panose="020B0503020204020204" pitchFamily="34" charset="-122"/>
                <a:hlinkClick r:id="rId5" tooltip="柏林洪堡大学"/>
              </a:rPr>
              <a:t>柏林洪堡大学</a:t>
            </a:r>
            <a:r>
              <a:rPr lang="zh-CN" altLang="en-US" sz="1600" dirty="0">
                <a:latin typeface="微软雅黑" panose="020B0503020204020204" pitchFamily="34" charset="-122"/>
                <a:ea typeface="微软雅黑" panose="020B0503020204020204" pitchFamily="34" charset="-122"/>
              </a:rPr>
              <a:t>非线性动力学</a:t>
            </a:r>
            <a:r>
              <a:rPr lang="en-US" altLang="zh-CN" sz="1600" dirty="0">
                <a:latin typeface="微软雅黑" panose="020B0503020204020204" pitchFamily="34" charset="-122"/>
                <a:ea typeface="微软雅黑" panose="020B0503020204020204" pitchFamily="34" charset="-122"/>
              </a:rPr>
              <a:t>Jürgen </a:t>
            </a:r>
            <a:r>
              <a:rPr lang="en-US" altLang="zh-CN" sz="1600" dirty="0" err="1">
                <a:latin typeface="微软雅黑" panose="020B0503020204020204" pitchFamily="34" charset="-122"/>
                <a:ea typeface="微软雅黑" panose="020B0503020204020204" pitchFamily="34" charset="-122"/>
              </a:rPr>
              <a:t>Kurths</a:t>
            </a:r>
            <a:r>
              <a:rPr lang="zh-CN" altLang="en-US" sz="1600" dirty="0">
                <a:latin typeface="微软雅黑" panose="020B0503020204020204" pitchFamily="34" charset="-122"/>
                <a:ea typeface="微软雅黑" panose="020B0503020204020204" pitchFamily="34" charset="-122"/>
              </a:rPr>
              <a:t>教授在顶级杂志</a:t>
            </a:r>
            <a:r>
              <a:rPr lang="en-US" altLang="zh-CN" sz="1600" dirty="0">
                <a:latin typeface="微软雅黑" panose="020B0503020204020204" pitchFamily="34" charset="-122"/>
                <a:ea typeface="微软雅黑" panose="020B0503020204020204" pitchFamily="34" charset="-122"/>
              </a:rPr>
              <a:t>《Physics Reports》</a:t>
            </a:r>
            <a:r>
              <a:rPr lang="zh-CN" altLang="en-US" sz="1600" dirty="0">
                <a:latin typeface="微软雅黑" panose="020B0503020204020204" pitchFamily="34" charset="-122"/>
                <a:ea typeface="微软雅黑" panose="020B0503020204020204" pitchFamily="34" charset="-122"/>
              </a:rPr>
              <a:t>上发表的综述文章中</a:t>
            </a:r>
            <a:r>
              <a:rPr lang="zh-CN" altLang="en-US" sz="1600" dirty="0" smtClean="0">
                <a:latin typeface="微软雅黑" panose="020B0503020204020204" pitchFamily="34" charset="-122"/>
                <a:ea typeface="微软雅黑" panose="020B0503020204020204" pitchFamily="34" charset="-122"/>
              </a:rPr>
              <a:t>对</a:t>
            </a:r>
            <a:r>
              <a:rPr lang="zh-CN" altLang="en-US" sz="1600" dirty="0">
                <a:latin typeface="微软雅黑" panose="020B0503020204020204" pitchFamily="34" charset="-122"/>
                <a:ea typeface="微软雅黑" panose="020B0503020204020204" pitchFamily="34" charset="-122"/>
              </a:rPr>
              <a:t>相关</a:t>
            </a:r>
            <a:r>
              <a:rPr lang="zh-CN" altLang="en-US" sz="1600" dirty="0" smtClean="0">
                <a:latin typeface="微软雅黑" panose="020B0503020204020204" pitchFamily="34" charset="-122"/>
                <a:ea typeface="微软雅黑" panose="020B0503020204020204" pitchFamily="34" charset="-122"/>
              </a:rPr>
              <a:t>工作</a:t>
            </a:r>
            <a:r>
              <a:rPr lang="zh-CN" altLang="en-US" sz="1600" dirty="0">
                <a:latin typeface="微软雅黑" panose="020B0503020204020204" pitchFamily="34" charset="-122"/>
                <a:ea typeface="微软雅黑" panose="020B0503020204020204" pitchFamily="34" charset="-122"/>
              </a:rPr>
              <a:t>进行了专门报道。</a:t>
            </a:r>
            <a:endParaRPr lang="en-US" altLang="zh-CN" sz="1600" dirty="0">
              <a:latin typeface="微软雅黑" panose="020B0503020204020204" pitchFamily="34" charset="-122"/>
              <a:ea typeface="微软雅黑" panose="020B0503020204020204" pitchFamily="34" charset="-122"/>
            </a:endParaRPr>
          </a:p>
        </p:txBody>
      </p:sp>
      <p:pic>
        <p:nvPicPr>
          <p:cNvPr id="11" name="Picture 6" descr="D:\科研项目相关\973结题报告\1.gif"/>
          <p:cNvPicPr>
            <a:picLocks noChangeAspect="1" noChangeArrowheads="1" noCrop="1"/>
          </p:cNvPicPr>
          <p:nvPr/>
        </p:nvPicPr>
        <p:blipFill>
          <a:blip r:embed="rId6" cstate="email">
            <a:extLst>
              <a:ext uri="{28A0092B-C50C-407E-A947-70E740481C1C}">
                <a14:useLocalDpi xmlns:a14="http://schemas.microsoft.com/office/drawing/2010/main"/>
              </a:ext>
            </a:extLst>
          </a:blip>
          <a:srcRect/>
          <a:stretch>
            <a:fillRect/>
          </a:stretch>
        </p:blipFill>
        <p:spPr bwMode="auto">
          <a:xfrm>
            <a:off x="74815" y="4936999"/>
            <a:ext cx="2493681" cy="1762224"/>
          </a:xfrm>
          <a:prstGeom prst="rect">
            <a:avLst/>
          </a:prstGeom>
          <a:noFill/>
          <a:ln w="9525">
            <a:noFill/>
            <a:miter lim="800000"/>
            <a:headEnd/>
            <a:tailEnd/>
          </a:ln>
        </p:spPr>
      </p:pic>
      <p:pic>
        <p:nvPicPr>
          <p:cNvPr id="6146" name="Picture 2"/>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2447695" y="5437030"/>
            <a:ext cx="3537585" cy="1040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486465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脑机应用</a:t>
            </a:r>
            <a:r>
              <a:rPr lang="en-US" altLang="zh-CN" dirty="0">
                <a:solidFill>
                  <a:srgbClr val="002060"/>
                </a:solidFill>
              </a:rPr>
              <a:t>1</a:t>
            </a:r>
            <a:r>
              <a:rPr lang="zh-CN" altLang="en-US" dirty="0">
                <a:solidFill>
                  <a:srgbClr val="002060"/>
                </a:solidFill>
              </a:rPr>
              <a:t>：社会脑</a:t>
            </a:r>
            <a:r>
              <a:rPr lang="en-US" altLang="zh-CN" dirty="0">
                <a:solidFill>
                  <a:srgbClr val="002060"/>
                </a:solidFill>
              </a:rPr>
              <a:t>-</a:t>
            </a:r>
            <a:r>
              <a:rPr lang="zh-CN" altLang="en-US" dirty="0">
                <a:solidFill>
                  <a:srgbClr val="002060"/>
                </a:solidFill>
              </a:rPr>
              <a:t>社会突发事件检测</a:t>
            </a:r>
            <a:endParaRPr lang="en-US" dirty="0">
              <a:solidFill>
                <a:srgbClr val="002060"/>
              </a:solidFill>
            </a:endParaRPr>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436096" y="3326651"/>
            <a:ext cx="3634725" cy="1349087"/>
          </a:xfrm>
          <a:prstGeom prst="rect">
            <a:avLst/>
          </a:prstGeom>
        </p:spPr>
      </p:pic>
      <p:pic>
        <p:nvPicPr>
          <p:cNvPr id="5" name="图片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2892" y="3223690"/>
            <a:ext cx="5080472" cy="3086888"/>
          </a:xfrm>
          <a:prstGeom prst="rect">
            <a:avLst/>
          </a:prstGeom>
        </p:spPr>
      </p:pic>
      <p:sp>
        <p:nvSpPr>
          <p:cNvPr id="6" name="副标题 2"/>
          <p:cNvSpPr txBox="1">
            <a:spLocks/>
          </p:cNvSpPr>
          <p:nvPr/>
        </p:nvSpPr>
        <p:spPr bwMode="auto">
          <a:xfrm>
            <a:off x="186311" y="1086610"/>
            <a:ext cx="8894624" cy="1917778"/>
          </a:xfrm>
          <a:prstGeom prst="rect">
            <a:avLst/>
          </a:prstGeom>
          <a:noFill/>
          <a:ln w="19050">
            <a:solidFill>
              <a:schemeClr val="accent5">
                <a:lumMod val="75000"/>
              </a:schemeClr>
            </a:solid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None/>
              <a:defRPr sz="2400">
                <a:solidFill>
                  <a:schemeClr val="tx1"/>
                </a:solidFill>
                <a:latin typeface="+mn-lt"/>
                <a:ea typeface="+mn-ea"/>
                <a:cs typeface="+mn-cs"/>
              </a:defRPr>
            </a:lvl1pPr>
            <a:lvl2pPr marL="457200" indent="0" algn="ctr" rtl="0" eaLnBrk="0" fontAlgn="base" hangingPunct="0">
              <a:spcBef>
                <a:spcPct val="20000"/>
              </a:spcBef>
              <a:spcAft>
                <a:spcPct val="0"/>
              </a:spcAft>
              <a:buNone/>
              <a:defRPr sz="2400">
                <a:solidFill>
                  <a:schemeClr val="tx1"/>
                </a:solidFill>
                <a:latin typeface="+mn-lt"/>
                <a:ea typeface="+mn-ea"/>
              </a:defRPr>
            </a:lvl2pPr>
            <a:lvl3pPr marL="914400" indent="0" algn="ctr" rtl="0" eaLnBrk="0" fontAlgn="base" hangingPunct="0">
              <a:spcBef>
                <a:spcPct val="20000"/>
              </a:spcBef>
              <a:spcAft>
                <a:spcPct val="0"/>
              </a:spcAft>
              <a:buNone/>
              <a:defRPr sz="2400">
                <a:solidFill>
                  <a:schemeClr val="tx1"/>
                </a:solidFill>
                <a:latin typeface="+mn-lt"/>
                <a:ea typeface="+mn-ea"/>
              </a:defRPr>
            </a:lvl3pPr>
            <a:lvl4pPr marL="1371600" indent="0" algn="ctr" rtl="0" eaLnBrk="0" fontAlgn="base" hangingPunct="0">
              <a:spcBef>
                <a:spcPct val="20000"/>
              </a:spcBef>
              <a:spcAft>
                <a:spcPct val="0"/>
              </a:spcAft>
              <a:buNone/>
              <a:defRPr sz="2400">
                <a:solidFill>
                  <a:schemeClr val="tx1"/>
                </a:solidFill>
                <a:latin typeface="+mn-lt"/>
                <a:ea typeface="+mn-ea"/>
              </a:defRPr>
            </a:lvl4pPr>
            <a:lvl5pPr marL="1828800" indent="0" algn="ctr" rtl="0" eaLnBrk="0" fontAlgn="base" hangingPunct="0">
              <a:spcBef>
                <a:spcPct val="20000"/>
              </a:spcBef>
              <a:spcAft>
                <a:spcPct val="0"/>
              </a:spcAft>
              <a:buNone/>
              <a:defRPr sz="2400">
                <a:solidFill>
                  <a:schemeClr val="tx1"/>
                </a:solidFill>
                <a:latin typeface="+mn-lt"/>
                <a:ea typeface="+mn-ea"/>
              </a:defRPr>
            </a:lvl5pPr>
            <a:lvl6pPr marL="2286000" indent="0" algn="ctr" rtl="0" eaLnBrk="0" fontAlgn="base" hangingPunct="0">
              <a:spcBef>
                <a:spcPct val="20000"/>
              </a:spcBef>
              <a:spcAft>
                <a:spcPct val="0"/>
              </a:spcAft>
              <a:buNone/>
              <a:defRPr sz="2400">
                <a:solidFill>
                  <a:schemeClr val="tx1"/>
                </a:solidFill>
                <a:latin typeface="+mn-lt"/>
                <a:ea typeface="+mn-ea"/>
              </a:defRPr>
            </a:lvl6pPr>
            <a:lvl7pPr marL="2743200" indent="0" algn="ctr" rtl="0" eaLnBrk="0" fontAlgn="base" hangingPunct="0">
              <a:spcBef>
                <a:spcPct val="20000"/>
              </a:spcBef>
              <a:spcAft>
                <a:spcPct val="0"/>
              </a:spcAft>
              <a:buNone/>
              <a:defRPr sz="2400">
                <a:solidFill>
                  <a:schemeClr val="tx1"/>
                </a:solidFill>
                <a:latin typeface="+mn-lt"/>
                <a:ea typeface="+mn-ea"/>
              </a:defRPr>
            </a:lvl7pPr>
            <a:lvl8pPr marL="3200400" indent="0" algn="ctr" rtl="0" eaLnBrk="0" fontAlgn="base" hangingPunct="0">
              <a:spcBef>
                <a:spcPct val="20000"/>
              </a:spcBef>
              <a:spcAft>
                <a:spcPct val="0"/>
              </a:spcAft>
              <a:buNone/>
              <a:defRPr sz="2400">
                <a:solidFill>
                  <a:schemeClr val="tx1"/>
                </a:solidFill>
                <a:latin typeface="+mn-lt"/>
                <a:ea typeface="+mn-ea"/>
              </a:defRPr>
            </a:lvl8pPr>
            <a:lvl9pPr marL="3657600" indent="0" algn="ctr" rtl="0" eaLnBrk="0" fontAlgn="base" hangingPunct="0">
              <a:spcBef>
                <a:spcPct val="20000"/>
              </a:spcBef>
              <a:spcAft>
                <a:spcPct val="0"/>
              </a:spcAft>
              <a:buNone/>
              <a:defRPr sz="2400">
                <a:solidFill>
                  <a:schemeClr val="tx1"/>
                </a:solidFill>
                <a:latin typeface="+mn-lt"/>
                <a:ea typeface="+mn-ea"/>
              </a:defRPr>
            </a:lvl9pPr>
          </a:lstStyle>
          <a:p>
            <a:pPr marL="285750" indent="-285750" algn="just">
              <a:lnSpc>
                <a:spcPct val="125000"/>
              </a:lnSpc>
              <a:buFont typeface="Wingdings" panose="05000000000000000000" pitchFamily="2" charset="2"/>
              <a:buChar char="Ø"/>
            </a:pPr>
            <a:r>
              <a:rPr lang="zh-CN" altLang="en-US" kern="0" dirty="0" smtClean="0">
                <a:latin typeface="+mn-ea"/>
              </a:rPr>
              <a:t>已在</a:t>
            </a:r>
            <a:r>
              <a:rPr lang="zh-CN" altLang="en-US" kern="0" dirty="0">
                <a:latin typeface="+mn-ea"/>
              </a:rPr>
              <a:t>某</a:t>
            </a:r>
            <a:r>
              <a:rPr lang="zh-CN" altLang="en-US" kern="0" dirty="0" smtClean="0">
                <a:latin typeface="+mn-ea"/>
              </a:rPr>
              <a:t>国家</a:t>
            </a:r>
            <a:r>
              <a:rPr lang="zh-CN" altLang="en-US" kern="0" dirty="0">
                <a:latin typeface="+mn-ea"/>
              </a:rPr>
              <a:t>中心</a:t>
            </a:r>
            <a:r>
              <a:rPr lang="zh-CN" altLang="en-US" kern="0" dirty="0" smtClean="0">
                <a:latin typeface="+mn-ea"/>
              </a:rPr>
              <a:t>以及</a:t>
            </a:r>
            <a:r>
              <a:rPr lang="zh-CN" altLang="en-US" b="1" kern="0" dirty="0" smtClean="0">
                <a:solidFill>
                  <a:srgbClr val="FF0000"/>
                </a:solidFill>
                <a:latin typeface="+mn-ea"/>
              </a:rPr>
              <a:t>上海、广东等</a:t>
            </a:r>
            <a:r>
              <a:rPr lang="en-US" altLang="zh-CN" b="1" kern="0" dirty="0" smtClean="0">
                <a:solidFill>
                  <a:srgbClr val="FF0000"/>
                </a:solidFill>
                <a:latin typeface="+mn-ea"/>
              </a:rPr>
              <a:t>10</a:t>
            </a:r>
            <a:r>
              <a:rPr lang="zh-CN" altLang="en-US" b="1" kern="0" dirty="0" smtClean="0">
                <a:solidFill>
                  <a:srgbClr val="FF0000"/>
                </a:solidFill>
                <a:latin typeface="+mn-ea"/>
              </a:rPr>
              <a:t>个主要省市分中心</a:t>
            </a:r>
            <a:r>
              <a:rPr lang="zh-CN" altLang="en-US" kern="0" dirty="0" smtClean="0">
                <a:latin typeface="+mn-ea"/>
              </a:rPr>
              <a:t>部署</a:t>
            </a:r>
            <a:r>
              <a:rPr lang="zh-CN" altLang="en-US" kern="0" dirty="0">
                <a:latin typeface="+mn-ea"/>
              </a:rPr>
              <a:t>应用，日均处理消息量达</a:t>
            </a:r>
            <a:r>
              <a:rPr lang="zh-CN" altLang="en-US" kern="0" dirty="0">
                <a:solidFill>
                  <a:srgbClr val="FF0000"/>
                </a:solidFill>
                <a:latin typeface="+mn-ea"/>
              </a:rPr>
              <a:t>亿</a:t>
            </a:r>
            <a:r>
              <a:rPr lang="zh-CN" altLang="en-US" kern="0" dirty="0" smtClean="0">
                <a:latin typeface="+mn-ea"/>
              </a:rPr>
              <a:t>级规模</a:t>
            </a:r>
            <a:endParaRPr lang="zh-CN" altLang="en-US" kern="0" dirty="0">
              <a:latin typeface="+mn-ea"/>
            </a:endParaRPr>
          </a:p>
          <a:p>
            <a:pPr marL="285750" indent="-285750" algn="just">
              <a:lnSpc>
                <a:spcPct val="125000"/>
              </a:lnSpc>
              <a:buFont typeface="Wingdings" panose="05000000000000000000" pitchFamily="2" charset="2"/>
              <a:buChar char="Ø"/>
            </a:pPr>
            <a:r>
              <a:rPr lang="zh-CN" altLang="en-US" kern="0" dirty="0" smtClean="0">
                <a:latin typeface="+mn-ea"/>
              </a:rPr>
              <a:t>检测突发事件延迟普遍早于主流媒体</a:t>
            </a:r>
            <a:r>
              <a:rPr lang="en-US" altLang="zh-CN" kern="0" dirty="0" smtClean="0">
                <a:latin typeface="+mn-ea"/>
              </a:rPr>
              <a:t>3-4</a:t>
            </a:r>
            <a:r>
              <a:rPr lang="zh-CN" altLang="en-US" kern="0" dirty="0" smtClean="0">
                <a:latin typeface="+mn-ea"/>
              </a:rPr>
              <a:t>小时，是中心</a:t>
            </a:r>
            <a:r>
              <a:rPr lang="zh-CN" altLang="en-US" kern="0" dirty="0">
                <a:latin typeface="+mn-ea"/>
              </a:rPr>
              <a:t>向</a:t>
            </a:r>
            <a:r>
              <a:rPr lang="zh-CN" altLang="en-US" kern="0" dirty="0">
                <a:solidFill>
                  <a:srgbClr val="FF0000"/>
                </a:solidFill>
                <a:latin typeface="+mn-ea"/>
              </a:rPr>
              <a:t>上级编报</a:t>
            </a:r>
            <a:r>
              <a:rPr lang="zh-CN" altLang="en-US" kern="0" dirty="0">
                <a:latin typeface="+mn-ea"/>
              </a:rPr>
              <a:t>的重要</a:t>
            </a:r>
            <a:r>
              <a:rPr lang="zh-CN" altLang="en-US" kern="0" dirty="0" smtClean="0">
                <a:latin typeface="+mn-ea"/>
              </a:rPr>
              <a:t>信息来源</a:t>
            </a:r>
            <a:r>
              <a:rPr lang="zh-CN" altLang="en-US" kern="0" dirty="0">
                <a:latin typeface="+mn-ea"/>
              </a:rPr>
              <a:t>之一。</a:t>
            </a:r>
          </a:p>
        </p:txBody>
      </p:sp>
      <p:pic>
        <p:nvPicPr>
          <p:cNvPr id="7" name="图片 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292080" y="5163051"/>
            <a:ext cx="1803809" cy="1576388"/>
          </a:xfrm>
          <a:prstGeom prst="rect">
            <a:avLst/>
          </a:prstGeom>
        </p:spPr>
      </p:pic>
      <p:sp>
        <p:nvSpPr>
          <p:cNvPr id="8" name="矩形 7"/>
          <p:cNvSpPr/>
          <p:nvPr/>
        </p:nvSpPr>
        <p:spPr bwMode="auto">
          <a:xfrm>
            <a:off x="6193983" y="4676359"/>
            <a:ext cx="1548389" cy="381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1800" b="1" dirty="0" smtClean="0">
                <a:solidFill>
                  <a:srgbClr val="FF0000"/>
                </a:solidFill>
              </a:rPr>
              <a:t>事件检测</a:t>
            </a:r>
            <a:endParaRPr lang="en-US" altLang="zh-CN" sz="1800" b="1" dirty="0" smtClean="0">
              <a:solidFill>
                <a:srgbClr val="FF0000"/>
              </a:solidFill>
            </a:endParaRPr>
          </a:p>
        </p:txBody>
      </p:sp>
      <p:sp>
        <p:nvSpPr>
          <p:cNvPr id="9" name="矩形 8"/>
          <p:cNvSpPr/>
          <p:nvPr/>
        </p:nvSpPr>
        <p:spPr bwMode="auto">
          <a:xfrm>
            <a:off x="6193984" y="6310578"/>
            <a:ext cx="1548389" cy="381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1800" b="1" dirty="0" smtClean="0">
                <a:solidFill>
                  <a:srgbClr val="FF0000"/>
                </a:solidFill>
              </a:rPr>
              <a:t>事件演化</a:t>
            </a:r>
            <a:endParaRPr lang="en-US" altLang="zh-CN" sz="1800" b="1" dirty="0" smtClean="0">
              <a:solidFill>
                <a:srgbClr val="FF0000"/>
              </a:solidFill>
            </a:endParaRPr>
          </a:p>
        </p:txBody>
      </p:sp>
      <p:pic>
        <p:nvPicPr>
          <p:cNvPr id="10" name="图片 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198621" y="5148704"/>
            <a:ext cx="1898807" cy="1559644"/>
          </a:xfrm>
          <a:prstGeom prst="rect">
            <a:avLst/>
          </a:prstGeom>
        </p:spPr>
      </p:pic>
      <p:sp>
        <p:nvSpPr>
          <p:cNvPr id="11" name="矩形 10"/>
          <p:cNvSpPr/>
          <p:nvPr/>
        </p:nvSpPr>
        <p:spPr bwMode="auto">
          <a:xfrm>
            <a:off x="1134866" y="4797172"/>
            <a:ext cx="1548389" cy="381000"/>
          </a:xfrm>
          <a:prstGeom prst="rect">
            <a:avLst/>
          </a:prstGeom>
          <a:no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r>
              <a:rPr lang="zh-CN" altLang="en-US" sz="1800" b="1" dirty="0" smtClean="0">
                <a:solidFill>
                  <a:srgbClr val="FF0000"/>
                </a:solidFill>
              </a:rPr>
              <a:t>事件</a:t>
            </a:r>
            <a:r>
              <a:rPr lang="zh-CN" altLang="en-US" b="1" dirty="0">
                <a:solidFill>
                  <a:srgbClr val="FF0000"/>
                </a:solidFill>
              </a:rPr>
              <a:t>预警</a:t>
            </a:r>
            <a:endParaRPr lang="en-US" altLang="zh-CN" sz="1800" b="1" dirty="0" smtClean="0">
              <a:solidFill>
                <a:srgbClr val="FF0000"/>
              </a:solidFill>
            </a:endParaRPr>
          </a:p>
        </p:txBody>
      </p:sp>
    </p:spTree>
    <p:extLst>
      <p:ext uri="{BB962C8B-B14F-4D97-AF65-F5344CB8AC3E}">
        <p14:creationId xmlns:p14="http://schemas.microsoft.com/office/powerpoint/2010/main" val="1087770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脑机应用</a:t>
            </a:r>
            <a:r>
              <a:rPr lang="en-US" altLang="zh-CN" dirty="0">
                <a:solidFill>
                  <a:srgbClr val="002060"/>
                </a:solidFill>
              </a:rPr>
              <a:t>1</a:t>
            </a:r>
            <a:r>
              <a:rPr lang="zh-CN" altLang="en-US" dirty="0">
                <a:solidFill>
                  <a:srgbClr val="002060"/>
                </a:solidFill>
              </a:rPr>
              <a:t>：社会脑</a:t>
            </a:r>
            <a:r>
              <a:rPr lang="en-US" altLang="zh-CN" dirty="0">
                <a:solidFill>
                  <a:srgbClr val="002060"/>
                </a:solidFill>
              </a:rPr>
              <a:t>-</a:t>
            </a:r>
            <a:r>
              <a:rPr lang="zh-CN" altLang="en-US" dirty="0">
                <a:solidFill>
                  <a:srgbClr val="002060"/>
                </a:solidFill>
              </a:rPr>
              <a:t>重点事件结果预测</a:t>
            </a:r>
            <a:endParaRPr lang="en-US" dirty="0">
              <a:solidFill>
                <a:srgbClr val="002060"/>
              </a:solidFill>
            </a:endParaRPr>
          </a:p>
        </p:txBody>
      </p:sp>
      <p:sp>
        <p:nvSpPr>
          <p:cNvPr id="4" name="文本框 44"/>
          <p:cNvSpPr txBox="1"/>
          <p:nvPr/>
        </p:nvSpPr>
        <p:spPr>
          <a:xfrm>
            <a:off x="461661" y="2685548"/>
            <a:ext cx="8502827" cy="861774"/>
          </a:xfrm>
          <a:prstGeom prst="rect">
            <a:avLst/>
          </a:prstGeom>
          <a:noFill/>
        </p:spPr>
        <p:txBody>
          <a:bodyPr wrap="square" rtlCol="0">
            <a:spAutoFit/>
          </a:bodyPr>
          <a:lstStyle/>
          <a:p>
            <a:pPr algn="just">
              <a:spcAft>
                <a:spcPts val="1200"/>
              </a:spcAft>
            </a:pPr>
            <a:r>
              <a:rPr kumimoji="1" lang="zh-CN" altLang="en-US" sz="2000" b="1" dirty="0" smtClean="0">
                <a:solidFill>
                  <a:srgbClr val="FF0000"/>
                </a:solidFill>
                <a:latin typeface="+mn-ea"/>
                <a:cs typeface="微软雅黑"/>
              </a:rPr>
              <a:t>服务</a:t>
            </a:r>
            <a:r>
              <a:rPr kumimoji="1" lang="de-DE" altLang="zh-CN" sz="2000" b="1" dirty="0" smtClean="0">
                <a:solidFill>
                  <a:srgbClr val="FF0000"/>
                </a:solidFill>
                <a:latin typeface="+mn-ea"/>
                <a:cs typeface="Palatino Linotype"/>
              </a:rPr>
              <a:t>“</a:t>
            </a:r>
            <a:r>
              <a:rPr kumimoji="1" lang="zh-CN" altLang="en-US" sz="2000" b="1" dirty="0" smtClean="0">
                <a:solidFill>
                  <a:srgbClr val="FF0000"/>
                </a:solidFill>
                <a:latin typeface="+mn-ea"/>
                <a:cs typeface="Palatino Linotype"/>
              </a:rPr>
              <a:t>安全部</a:t>
            </a:r>
            <a:r>
              <a:rPr kumimoji="1" lang="en-US" altLang="zh-CN" sz="2000" b="1" dirty="0" smtClean="0">
                <a:solidFill>
                  <a:srgbClr val="FF0000"/>
                </a:solidFill>
                <a:latin typeface="+mn-ea"/>
                <a:cs typeface="Palatino Linotype"/>
              </a:rPr>
              <a:t>”</a:t>
            </a:r>
            <a:r>
              <a:rPr kumimoji="1" lang="zh-CN" altLang="en-US" sz="2000" b="1" dirty="0" smtClean="0">
                <a:solidFill>
                  <a:srgbClr val="FF0000"/>
                </a:solidFill>
                <a:latin typeface="+mn-ea"/>
                <a:cs typeface="Palatino Linotype"/>
              </a:rPr>
              <a:t>与</a:t>
            </a:r>
            <a:r>
              <a:rPr kumimoji="1" lang="de-DE" altLang="zh-CN" sz="2000" b="1" dirty="0" smtClean="0">
                <a:solidFill>
                  <a:srgbClr val="FF0000"/>
                </a:solidFill>
                <a:latin typeface="+mn-ea"/>
                <a:cs typeface="Palatino Linotype"/>
              </a:rPr>
              <a:t>“</a:t>
            </a:r>
            <a:r>
              <a:rPr kumimoji="1" lang="zh-CN" altLang="en-US" sz="2000" b="1" dirty="0" smtClean="0">
                <a:solidFill>
                  <a:srgbClr val="FF0000"/>
                </a:solidFill>
                <a:latin typeface="+mn-ea"/>
                <a:cs typeface="Palatino Linotype"/>
              </a:rPr>
              <a:t>中组部</a:t>
            </a:r>
            <a:r>
              <a:rPr kumimoji="1" lang="en-US" altLang="zh-CN" sz="2000" b="1" dirty="0" smtClean="0">
                <a:solidFill>
                  <a:srgbClr val="FF0000"/>
                </a:solidFill>
                <a:latin typeface="+mn-ea"/>
                <a:cs typeface="Palatino Linotype"/>
              </a:rPr>
              <a:t>”</a:t>
            </a:r>
            <a:endParaRPr kumimoji="1" lang="en-US" altLang="zh-CN" sz="2000" b="1" dirty="0" smtClean="0">
              <a:solidFill>
                <a:srgbClr val="FF0000"/>
              </a:solidFill>
              <a:latin typeface="+mn-ea"/>
              <a:cs typeface="微软雅黑"/>
            </a:endParaRPr>
          </a:p>
          <a:p>
            <a:pPr marL="457200" indent="-457200" algn="just">
              <a:spcAft>
                <a:spcPts val="1200"/>
              </a:spcAft>
              <a:buFont typeface="Arial"/>
              <a:buChar char="•"/>
            </a:pPr>
            <a:r>
              <a:rPr kumimoji="1" lang="zh-CN" altLang="en-US" sz="2000" b="1" dirty="0" smtClean="0">
                <a:solidFill>
                  <a:schemeClr val="accent1">
                    <a:lumMod val="50000"/>
                  </a:schemeClr>
                </a:solidFill>
                <a:latin typeface="黑体" pitchFamily="2" charset="-122"/>
                <a:ea typeface="黑体" pitchFamily="2" charset="-122"/>
                <a:cs typeface="楷体"/>
              </a:rPr>
              <a:t>大数据预测台湾选举得票率</a:t>
            </a:r>
            <a:r>
              <a:rPr kumimoji="1" lang="en-US" altLang="zh-CN" sz="2000" b="1" dirty="0">
                <a:solidFill>
                  <a:schemeClr val="accent1">
                    <a:lumMod val="50000"/>
                  </a:schemeClr>
                </a:solidFill>
                <a:latin typeface="黑体" pitchFamily="2" charset="-122"/>
                <a:ea typeface="黑体" pitchFamily="2" charset="-122"/>
                <a:cs typeface="楷体"/>
              </a:rPr>
              <a:t>,</a:t>
            </a:r>
            <a:r>
              <a:rPr kumimoji="1" lang="zh-CN" altLang="en-US" sz="2000" b="1" dirty="0" smtClean="0">
                <a:solidFill>
                  <a:srgbClr val="FF0000"/>
                </a:solidFill>
                <a:latin typeface="黑体" pitchFamily="2" charset="-122"/>
                <a:ea typeface="黑体" pitchFamily="2" charset="-122"/>
                <a:cs typeface="楷体"/>
              </a:rPr>
              <a:t>误差</a:t>
            </a:r>
            <a:r>
              <a:rPr kumimoji="1" lang="en-US" altLang="zh-CN" sz="2000" b="1" dirty="0" smtClean="0">
                <a:solidFill>
                  <a:srgbClr val="FF0000"/>
                </a:solidFill>
                <a:latin typeface="黑体" pitchFamily="2" charset="-122"/>
                <a:ea typeface="黑体" pitchFamily="2" charset="-122"/>
                <a:cs typeface="楷体"/>
              </a:rPr>
              <a:t>&lt;3%</a:t>
            </a:r>
            <a:r>
              <a:rPr kumimoji="1" lang="zh-CN" altLang="en-US" sz="2000" b="1" dirty="0" smtClean="0">
                <a:solidFill>
                  <a:schemeClr val="accent1">
                    <a:lumMod val="50000"/>
                  </a:schemeClr>
                </a:solidFill>
                <a:latin typeface="黑体" pitchFamily="2" charset="-122"/>
                <a:ea typeface="黑体" pitchFamily="2" charset="-122"/>
                <a:cs typeface="楷体"/>
              </a:rPr>
              <a:t>，</a:t>
            </a:r>
            <a:endParaRPr kumimoji="1" lang="en-US" altLang="zh-CN" sz="2000" b="1" dirty="0" smtClean="0">
              <a:solidFill>
                <a:schemeClr val="accent1">
                  <a:lumMod val="50000"/>
                </a:schemeClr>
              </a:solidFill>
              <a:latin typeface="黑体" pitchFamily="2" charset="-122"/>
              <a:ea typeface="黑体" pitchFamily="2" charset="-122"/>
              <a:cs typeface="楷体"/>
            </a:endParaRPr>
          </a:p>
        </p:txBody>
      </p:sp>
      <p:sp>
        <p:nvSpPr>
          <p:cNvPr id="5" name="矩形 4"/>
          <p:cNvSpPr/>
          <p:nvPr/>
        </p:nvSpPr>
        <p:spPr>
          <a:xfrm>
            <a:off x="385290" y="4893419"/>
            <a:ext cx="8929718" cy="400110"/>
          </a:xfrm>
          <a:prstGeom prst="rect">
            <a:avLst/>
          </a:prstGeom>
        </p:spPr>
        <p:txBody>
          <a:bodyPr wrap="square">
            <a:spAutoFit/>
          </a:bodyPr>
          <a:lstStyle/>
          <a:p>
            <a:pPr marL="0" lvl="1"/>
            <a:r>
              <a:rPr lang="zh-CN" altLang="en-US" sz="2000" b="1" dirty="0" smtClean="0">
                <a:solidFill>
                  <a:srgbClr val="FF0000"/>
                </a:solidFill>
                <a:latin typeface="黑体" pitchFamily="49" charset="-122"/>
                <a:ea typeface="黑体" pitchFamily="49" charset="-122"/>
              </a:rPr>
              <a:t>复杂网络时空传播理论（应用于突发事件、情绪传播、金融风险、传播范围）</a:t>
            </a:r>
            <a:endParaRPr lang="zh-CN" altLang="en-US" sz="2000" dirty="0">
              <a:solidFill>
                <a:srgbClr val="FF0000"/>
              </a:solidFill>
              <a:latin typeface="黑体" pitchFamily="49" charset="-122"/>
              <a:ea typeface="黑体" pitchFamily="49" charset="-122"/>
            </a:endParaRPr>
          </a:p>
        </p:txBody>
      </p:sp>
      <p:sp>
        <p:nvSpPr>
          <p:cNvPr id="6" name="圆角矩形 5"/>
          <p:cNvSpPr/>
          <p:nvPr/>
        </p:nvSpPr>
        <p:spPr>
          <a:xfrm>
            <a:off x="385290" y="5280932"/>
            <a:ext cx="8502827" cy="830239"/>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457200" indent="-457200" algn="just" fontAlgn="auto">
              <a:spcBef>
                <a:spcPts val="0"/>
              </a:spcBef>
              <a:spcAft>
                <a:spcPts val="1200"/>
              </a:spcAft>
              <a:buFont typeface="Arial"/>
              <a:buChar char="•"/>
            </a:pPr>
            <a:r>
              <a:rPr kumimoji="1" lang="zh-CN" altLang="en-US" sz="2000" b="1" dirty="0" smtClean="0">
                <a:solidFill>
                  <a:schemeClr val="accent1">
                    <a:lumMod val="50000"/>
                  </a:schemeClr>
                </a:solidFill>
                <a:latin typeface="黑体" pitchFamily="2" charset="-122"/>
                <a:ea typeface="黑体" pitchFamily="2" charset="-122"/>
                <a:cs typeface="楷体"/>
              </a:rPr>
              <a:t>相关论文发表在</a:t>
            </a:r>
            <a:r>
              <a:rPr kumimoji="1" lang="en-US" altLang="zh-CN" sz="2000" b="1" dirty="0" smtClean="0">
                <a:solidFill>
                  <a:schemeClr val="accent1">
                    <a:lumMod val="50000"/>
                  </a:schemeClr>
                </a:solidFill>
                <a:latin typeface="黑体" pitchFamily="2" charset="-122"/>
                <a:ea typeface="黑体" pitchFamily="2" charset="-122"/>
                <a:cs typeface="楷体"/>
              </a:rPr>
              <a:t>Nature Communications</a:t>
            </a:r>
            <a:r>
              <a:rPr kumimoji="1" lang="zh-CN" altLang="en-US" sz="2000" b="1" dirty="0" smtClean="0">
                <a:solidFill>
                  <a:schemeClr val="accent1">
                    <a:lumMod val="50000"/>
                  </a:schemeClr>
                </a:solidFill>
                <a:latin typeface="黑体" pitchFamily="2" charset="-122"/>
                <a:ea typeface="黑体" pitchFamily="2" charset="-122"/>
                <a:cs typeface="楷体"/>
              </a:rPr>
              <a:t>（综合期类期刊中仅次于</a:t>
            </a:r>
            <a:r>
              <a:rPr kumimoji="1" lang="en-US" altLang="zh-CN" sz="2000" b="1" dirty="0" smtClean="0">
                <a:solidFill>
                  <a:schemeClr val="accent1">
                    <a:lumMod val="50000"/>
                  </a:schemeClr>
                </a:solidFill>
                <a:latin typeface="黑体" pitchFamily="2" charset="-122"/>
                <a:ea typeface="黑体" pitchFamily="2" charset="-122"/>
                <a:cs typeface="楷体"/>
              </a:rPr>
              <a:t>Nature</a:t>
            </a:r>
            <a:r>
              <a:rPr kumimoji="1" lang="zh-CN" altLang="en-US" sz="2000" b="1" dirty="0" smtClean="0">
                <a:solidFill>
                  <a:schemeClr val="accent1">
                    <a:lumMod val="50000"/>
                  </a:schemeClr>
                </a:solidFill>
                <a:latin typeface="黑体" pitchFamily="2" charset="-122"/>
                <a:ea typeface="黑体" pitchFamily="2" charset="-122"/>
                <a:cs typeface="楷体"/>
              </a:rPr>
              <a:t>和</a:t>
            </a:r>
            <a:r>
              <a:rPr kumimoji="1" lang="en-US" altLang="zh-CN" sz="2000" b="1" dirty="0" smtClean="0">
                <a:solidFill>
                  <a:schemeClr val="accent1">
                    <a:lumMod val="50000"/>
                  </a:schemeClr>
                </a:solidFill>
                <a:latin typeface="黑体" pitchFamily="2" charset="-122"/>
                <a:ea typeface="黑体" pitchFamily="2" charset="-122"/>
                <a:cs typeface="楷体"/>
              </a:rPr>
              <a:t>Science</a:t>
            </a:r>
            <a:r>
              <a:rPr kumimoji="1" lang="zh-CN" altLang="en-US" sz="2000" b="1" dirty="0" smtClean="0">
                <a:solidFill>
                  <a:schemeClr val="accent1">
                    <a:lumMod val="50000"/>
                  </a:schemeClr>
                </a:solidFill>
                <a:latin typeface="黑体" pitchFamily="2" charset="-122"/>
                <a:ea typeface="黑体" pitchFamily="2" charset="-122"/>
                <a:cs typeface="楷体"/>
              </a:rPr>
              <a:t>）</a:t>
            </a:r>
            <a:endParaRPr kumimoji="1" lang="zh-CN" altLang="en-US" sz="2000" b="1" dirty="0">
              <a:solidFill>
                <a:schemeClr val="accent1">
                  <a:lumMod val="50000"/>
                </a:schemeClr>
              </a:solidFill>
              <a:latin typeface="黑体" pitchFamily="2" charset="-122"/>
              <a:ea typeface="黑体" pitchFamily="2" charset="-122"/>
              <a:cs typeface="楷体"/>
            </a:endParaRPr>
          </a:p>
        </p:txBody>
      </p:sp>
      <p:pic>
        <p:nvPicPr>
          <p:cNvPr id="7" name="Picture 2" descr="http://image93.360doc.com/DownloadImg/2016/01/1622/64589480_1.png"/>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6417205" y="2636305"/>
            <a:ext cx="2663964" cy="19476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2"/>
          <p:cNvSpPr txBox="1"/>
          <p:nvPr/>
        </p:nvSpPr>
        <p:spPr>
          <a:xfrm>
            <a:off x="7951680" y="3761430"/>
            <a:ext cx="1120820" cy="276999"/>
          </a:xfrm>
          <a:prstGeom prst="rect">
            <a:avLst/>
          </a:prstGeom>
          <a:noFill/>
        </p:spPr>
        <p:txBody>
          <a:bodyPr wrap="none" rtlCol="0">
            <a:spAutoFit/>
          </a:bodyPr>
          <a:lstStyle/>
          <a:p>
            <a:r>
              <a:rPr lang="zh-CN" altLang="en-US" sz="1200" b="1" dirty="0" smtClean="0">
                <a:solidFill>
                  <a:srgbClr val="FF0000"/>
                </a:solidFill>
                <a:latin typeface="微软雅黑" pitchFamily="34" charset="-122"/>
                <a:ea typeface="微软雅黑" pitchFamily="34" charset="-122"/>
              </a:rPr>
              <a:t>真实投票结果</a:t>
            </a:r>
            <a:endParaRPr lang="zh-CN" altLang="en-US" sz="1200" b="1" dirty="0">
              <a:solidFill>
                <a:srgbClr val="FF0000"/>
              </a:solidFill>
              <a:latin typeface="微软雅黑" pitchFamily="34" charset="-122"/>
              <a:ea typeface="微软雅黑" pitchFamily="34" charset="-122"/>
            </a:endParaRPr>
          </a:p>
        </p:txBody>
      </p:sp>
      <p:sp>
        <p:nvSpPr>
          <p:cNvPr id="9" name="TextBox 12"/>
          <p:cNvSpPr txBox="1"/>
          <p:nvPr/>
        </p:nvSpPr>
        <p:spPr>
          <a:xfrm>
            <a:off x="5758461" y="2707634"/>
            <a:ext cx="556563" cy="307777"/>
          </a:xfrm>
          <a:prstGeom prst="rect">
            <a:avLst/>
          </a:prstGeom>
          <a:noFill/>
        </p:spPr>
        <p:txBody>
          <a:bodyPr wrap="none" rtlCol="0">
            <a:spAutoFit/>
          </a:bodyPr>
          <a:lstStyle/>
          <a:p>
            <a:r>
              <a:rPr lang="en-US" altLang="zh-CN" sz="1400" b="1" dirty="0" smtClean="0">
                <a:solidFill>
                  <a:srgbClr val="FF0000"/>
                </a:solidFill>
                <a:latin typeface="微软雅黑" pitchFamily="34" charset="-122"/>
                <a:ea typeface="微软雅黑" pitchFamily="34" charset="-122"/>
              </a:rPr>
              <a:t>59%</a:t>
            </a:r>
            <a:endParaRPr lang="zh-CN" altLang="en-US" sz="1400" b="1" dirty="0">
              <a:solidFill>
                <a:srgbClr val="FF0000"/>
              </a:solidFill>
              <a:latin typeface="微软雅黑" pitchFamily="34" charset="-122"/>
              <a:ea typeface="微软雅黑" pitchFamily="34" charset="-122"/>
            </a:endParaRPr>
          </a:p>
        </p:txBody>
      </p:sp>
      <p:sp>
        <p:nvSpPr>
          <p:cNvPr id="10" name="TextBox 12"/>
          <p:cNvSpPr txBox="1"/>
          <p:nvPr/>
        </p:nvSpPr>
        <p:spPr>
          <a:xfrm>
            <a:off x="5793738" y="3436337"/>
            <a:ext cx="556563" cy="307777"/>
          </a:xfrm>
          <a:prstGeom prst="rect">
            <a:avLst/>
          </a:prstGeom>
          <a:noFill/>
        </p:spPr>
        <p:txBody>
          <a:bodyPr wrap="none" rtlCol="0">
            <a:spAutoFit/>
          </a:bodyPr>
          <a:lstStyle/>
          <a:p>
            <a:r>
              <a:rPr lang="en-US" altLang="zh-CN" sz="1400" b="1" dirty="0">
                <a:solidFill>
                  <a:srgbClr val="FF0000"/>
                </a:solidFill>
                <a:latin typeface="微软雅黑" pitchFamily="34" charset="-122"/>
                <a:ea typeface="微软雅黑" pitchFamily="34" charset="-122"/>
              </a:rPr>
              <a:t>2</a:t>
            </a:r>
            <a:r>
              <a:rPr lang="en-US" altLang="zh-CN" sz="1400" b="1" dirty="0" smtClean="0">
                <a:solidFill>
                  <a:srgbClr val="FF0000"/>
                </a:solidFill>
                <a:latin typeface="微软雅黑" pitchFamily="34" charset="-122"/>
                <a:ea typeface="微软雅黑" pitchFamily="34" charset="-122"/>
              </a:rPr>
              <a:t>9%</a:t>
            </a:r>
            <a:endParaRPr lang="zh-CN" altLang="en-US" sz="1400" b="1" dirty="0">
              <a:solidFill>
                <a:srgbClr val="FF0000"/>
              </a:solidFill>
              <a:latin typeface="微软雅黑" pitchFamily="34" charset="-122"/>
              <a:ea typeface="微软雅黑" pitchFamily="34" charset="-122"/>
            </a:endParaRPr>
          </a:p>
        </p:txBody>
      </p:sp>
      <p:sp>
        <p:nvSpPr>
          <p:cNvPr id="11" name="TextBox 12"/>
          <p:cNvSpPr txBox="1"/>
          <p:nvPr/>
        </p:nvSpPr>
        <p:spPr>
          <a:xfrm>
            <a:off x="5770632" y="4212442"/>
            <a:ext cx="556563" cy="307777"/>
          </a:xfrm>
          <a:prstGeom prst="rect">
            <a:avLst/>
          </a:prstGeom>
          <a:noFill/>
        </p:spPr>
        <p:txBody>
          <a:bodyPr wrap="none" rtlCol="0">
            <a:spAutoFit/>
          </a:bodyPr>
          <a:lstStyle/>
          <a:p>
            <a:r>
              <a:rPr lang="en-US" altLang="zh-CN" sz="1400" b="1" dirty="0" smtClean="0">
                <a:solidFill>
                  <a:srgbClr val="FF0000"/>
                </a:solidFill>
                <a:latin typeface="微软雅黑" pitchFamily="34" charset="-122"/>
                <a:ea typeface="微软雅黑" pitchFamily="34" charset="-122"/>
              </a:rPr>
              <a:t>12%</a:t>
            </a:r>
            <a:endParaRPr lang="zh-CN" altLang="en-US" sz="1400" b="1" dirty="0">
              <a:solidFill>
                <a:srgbClr val="FF0000"/>
              </a:solidFill>
              <a:latin typeface="微软雅黑" pitchFamily="34" charset="-122"/>
              <a:ea typeface="微软雅黑" pitchFamily="34" charset="-122"/>
            </a:endParaRPr>
          </a:p>
        </p:txBody>
      </p:sp>
      <p:sp>
        <p:nvSpPr>
          <p:cNvPr id="12" name="TextBox 12"/>
          <p:cNvSpPr txBox="1"/>
          <p:nvPr/>
        </p:nvSpPr>
        <p:spPr>
          <a:xfrm>
            <a:off x="5179346" y="2707634"/>
            <a:ext cx="556563" cy="307777"/>
          </a:xfrm>
          <a:prstGeom prst="rect">
            <a:avLst/>
          </a:prstGeom>
          <a:noFill/>
        </p:spPr>
        <p:txBody>
          <a:bodyPr wrap="none" rtlCol="0">
            <a:spAutoFit/>
          </a:bodyPr>
          <a:lstStyle/>
          <a:p>
            <a:r>
              <a:rPr lang="en-US" altLang="zh-CN" sz="1400" b="1" dirty="0" smtClean="0">
                <a:solidFill>
                  <a:srgbClr val="7030A0"/>
                </a:solidFill>
                <a:latin typeface="微软雅黑" pitchFamily="34" charset="-122"/>
                <a:ea typeface="微软雅黑" pitchFamily="34" charset="-122"/>
              </a:rPr>
              <a:t>55%</a:t>
            </a:r>
            <a:endParaRPr lang="zh-CN" altLang="en-US" sz="1400" b="1" dirty="0">
              <a:solidFill>
                <a:srgbClr val="7030A0"/>
              </a:solidFill>
              <a:latin typeface="微软雅黑" pitchFamily="34" charset="-122"/>
              <a:ea typeface="微软雅黑" pitchFamily="34" charset="-122"/>
            </a:endParaRPr>
          </a:p>
        </p:txBody>
      </p:sp>
      <p:sp>
        <p:nvSpPr>
          <p:cNvPr id="13" name="TextBox 12"/>
          <p:cNvSpPr txBox="1"/>
          <p:nvPr/>
        </p:nvSpPr>
        <p:spPr>
          <a:xfrm>
            <a:off x="5185008" y="3460426"/>
            <a:ext cx="556563" cy="307777"/>
          </a:xfrm>
          <a:prstGeom prst="rect">
            <a:avLst/>
          </a:prstGeom>
          <a:noFill/>
        </p:spPr>
        <p:txBody>
          <a:bodyPr wrap="none" rtlCol="0">
            <a:spAutoFit/>
          </a:bodyPr>
          <a:lstStyle/>
          <a:p>
            <a:r>
              <a:rPr lang="en-US" altLang="zh-CN" sz="1400" b="1" dirty="0" smtClean="0">
                <a:solidFill>
                  <a:srgbClr val="7030A0"/>
                </a:solidFill>
                <a:latin typeface="微软雅黑" pitchFamily="34" charset="-122"/>
                <a:ea typeface="微软雅黑" pitchFamily="34" charset="-122"/>
              </a:rPr>
              <a:t>31%</a:t>
            </a:r>
            <a:endParaRPr lang="zh-CN" altLang="en-US" sz="1400" b="1" dirty="0">
              <a:solidFill>
                <a:srgbClr val="7030A0"/>
              </a:solidFill>
              <a:latin typeface="微软雅黑" pitchFamily="34" charset="-122"/>
              <a:ea typeface="微软雅黑" pitchFamily="34" charset="-122"/>
            </a:endParaRPr>
          </a:p>
        </p:txBody>
      </p:sp>
      <p:sp>
        <p:nvSpPr>
          <p:cNvPr id="14" name="TextBox 12"/>
          <p:cNvSpPr txBox="1"/>
          <p:nvPr/>
        </p:nvSpPr>
        <p:spPr>
          <a:xfrm>
            <a:off x="5173396" y="4229009"/>
            <a:ext cx="556563" cy="307777"/>
          </a:xfrm>
          <a:prstGeom prst="rect">
            <a:avLst/>
          </a:prstGeom>
          <a:noFill/>
        </p:spPr>
        <p:txBody>
          <a:bodyPr wrap="none" rtlCol="0">
            <a:spAutoFit/>
          </a:bodyPr>
          <a:lstStyle/>
          <a:p>
            <a:r>
              <a:rPr lang="en-US" altLang="zh-CN" sz="1400" b="1" dirty="0" smtClean="0">
                <a:solidFill>
                  <a:srgbClr val="7030A0"/>
                </a:solidFill>
                <a:latin typeface="微软雅黑" pitchFamily="34" charset="-122"/>
                <a:ea typeface="微软雅黑" pitchFamily="34" charset="-122"/>
              </a:rPr>
              <a:t>14%</a:t>
            </a:r>
            <a:endParaRPr lang="zh-CN" altLang="en-US" sz="1400" b="1" dirty="0">
              <a:solidFill>
                <a:srgbClr val="7030A0"/>
              </a:solidFill>
              <a:latin typeface="微软雅黑" pitchFamily="34" charset="-122"/>
              <a:ea typeface="微软雅黑" pitchFamily="34" charset="-122"/>
            </a:endParaRPr>
          </a:p>
        </p:txBody>
      </p:sp>
      <p:sp>
        <p:nvSpPr>
          <p:cNvPr id="15" name="矩形 14"/>
          <p:cNvSpPr/>
          <p:nvPr/>
        </p:nvSpPr>
        <p:spPr>
          <a:xfrm>
            <a:off x="5248509" y="2707634"/>
            <a:ext cx="528448" cy="186388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6" name="矩形 15"/>
          <p:cNvSpPr/>
          <p:nvPr/>
        </p:nvSpPr>
        <p:spPr>
          <a:xfrm>
            <a:off x="5806439" y="2706525"/>
            <a:ext cx="504056" cy="1863886"/>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内容占位符 2"/>
          <p:cNvSpPr txBox="1">
            <a:spLocks/>
          </p:cNvSpPr>
          <p:nvPr/>
        </p:nvSpPr>
        <p:spPr>
          <a:xfrm>
            <a:off x="-32" y="1294434"/>
            <a:ext cx="8854472" cy="3273523"/>
          </a:xfrm>
          <a:prstGeom prst="rect">
            <a:avLst/>
          </a:prstGeom>
        </p:spPr>
        <p:txBody>
          <a:bodyPr>
            <a:noAutofit/>
          </a:bodyPr>
          <a:lstStyle/>
          <a:p>
            <a:pPr marL="742950" marR="0" lvl="1" indent="-285750" algn="l" defTabSz="914400" rtl="0" eaLnBrk="0" fontAlgn="base" latinLnBrk="0" hangingPunct="0">
              <a:spcBef>
                <a:spcPct val="20000"/>
              </a:spcBef>
              <a:spcAft>
                <a:spcPct val="0"/>
              </a:spcAft>
              <a:buClrTx/>
              <a:buSzTx/>
              <a:buFont typeface="Wingdings" pitchFamily="2" charset="2"/>
              <a:buChar char="l"/>
              <a:tabLst/>
              <a:defRPr/>
            </a:pPr>
            <a:r>
              <a:rPr kumimoji="1" lang="zh-CN" altLang="en-US" sz="2400"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在经济学、复杂数据分析、数据挖掘、情绪计算</a:t>
            </a:r>
            <a:r>
              <a:rPr kumimoji="1" lang="en-US" altLang="zh-CN" sz="2400"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a:t>
            </a:r>
            <a:r>
              <a:rPr kumimoji="1" lang="zh-CN" altLang="en-US" sz="2400"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传播、人因工程、行为</a:t>
            </a:r>
            <a:r>
              <a:rPr kumimoji="1" lang="zh-CN" altLang="en-US" sz="2400" kern="0" dirty="0" smtClean="0">
                <a:solidFill>
                  <a:schemeClr val="accent1">
                    <a:lumMod val="50000"/>
                  </a:schemeClr>
                </a:solidFill>
                <a:latin typeface="黑体" pitchFamily="49" charset="-122"/>
                <a:ea typeface="黑体" pitchFamily="49" charset="-122"/>
                <a:sym typeface="Calibri" pitchFamily="34" charset="0"/>
              </a:rPr>
              <a:t>决策</a:t>
            </a:r>
            <a:r>
              <a:rPr kumimoji="1" lang="zh-CN" altLang="en-US" sz="2400"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rPr>
              <a:t>等方面研究工作，应用与重点任务预测</a:t>
            </a:r>
            <a:endParaRPr kumimoji="1" lang="en-US" altLang="zh-CN" sz="2400" b="0" i="0" u="none" strike="noStrike" kern="0" cap="none" spc="0" normalizeH="0" baseline="0" noProof="0" dirty="0" smtClean="0">
              <a:ln>
                <a:noFill/>
              </a:ln>
              <a:solidFill>
                <a:schemeClr val="accent1">
                  <a:lumMod val="50000"/>
                </a:schemeClr>
              </a:solidFill>
              <a:effectLst/>
              <a:uLnTx/>
              <a:uFillTx/>
              <a:latin typeface="黑体" pitchFamily="49" charset="-122"/>
              <a:ea typeface="黑体" pitchFamily="49" charset="-122"/>
              <a:sym typeface="Calibri" pitchFamily="34" charset="0"/>
            </a:endParaRPr>
          </a:p>
        </p:txBody>
      </p:sp>
    </p:spTree>
    <p:extLst>
      <p:ext uri="{BB962C8B-B14F-4D97-AF65-F5344CB8AC3E}">
        <p14:creationId xmlns:p14="http://schemas.microsoft.com/office/powerpoint/2010/main" val="9736753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0000"/>
          </a:bodyPr>
          <a:lstStyle/>
          <a:p>
            <a:r>
              <a:rPr lang="zh-CN" altLang="en-US" dirty="0" smtClean="0">
                <a:solidFill>
                  <a:srgbClr val="002060"/>
                </a:solidFill>
              </a:rPr>
              <a:t>中心定位：蕴含重要科学</a:t>
            </a:r>
            <a:r>
              <a:rPr lang="zh-CN" altLang="en-US" dirty="0">
                <a:solidFill>
                  <a:srgbClr val="002060"/>
                </a:solidFill>
              </a:rPr>
              <a:t>问题和</a:t>
            </a:r>
            <a:r>
              <a:rPr lang="zh-CN" altLang="en-US" dirty="0" smtClean="0">
                <a:solidFill>
                  <a:srgbClr val="002060"/>
                </a:solidFill>
              </a:rPr>
              <a:t>原创性突破可能</a:t>
            </a:r>
            <a:endParaRPr lang="zh-CN" altLang="en-US" dirty="0">
              <a:solidFill>
                <a:srgbClr val="002060"/>
              </a:solidFill>
            </a:endParaRPr>
          </a:p>
        </p:txBody>
      </p:sp>
      <p:sp>
        <p:nvSpPr>
          <p:cNvPr id="3" name="灯片编号占位符 2"/>
          <p:cNvSpPr>
            <a:spLocks noGrp="1"/>
          </p:cNvSpPr>
          <p:nvPr>
            <p:ph type="sldNum" sz="quarter" idx="12"/>
          </p:nvPr>
        </p:nvSpPr>
        <p:spPr>
          <a:xfrm>
            <a:off x="5390232" y="6273220"/>
            <a:ext cx="2133600" cy="365125"/>
          </a:xfrm>
        </p:spPr>
        <p:txBody>
          <a:bodyPr/>
          <a:lstStyle/>
          <a:p>
            <a:pPr>
              <a:defRPr/>
            </a:pPr>
            <a:fld id="{966BBB19-63E6-41D5-A2FF-139A0E1CCBC3}" type="slidenum">
              <a:rPr lang="en-US" altLang="zh-CN" smtClean="0"/>
              <a:pPr>
                <a:defRPr/>
              </a:pPr>
              <a:t>3</a:t>
            </a:fld>
            <a:endParaRPr lang="en-US" altLang="zh-CN"/>
          </a:p>
        </p:txBody>
      </p:sp>
      <p:sp>
        <p:nvSpPr>
          <p:cNvPr id="5" name="矩形 4"/>
          <p:cNvSpPr/>
          <p:nvPr/>
        </p:nvSpPr>
        <p:spPr bwMode="auto">
          <a:xfrm>
            <a:off x="354014" y="1259380"/>
            <a:ext cx="2129754" cy="864096"/>
          </a:xfrm>
          <a:prstGeom prst="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dirty="0" smtClean="0">
                <a:ln>
                  <a:solidFill>
                    <a:schemeClr val="bg1"/>
                  </a:solidFill>
                </a:ln>
                <a:solidFill>
                  <a:schemeClr val="bg1"/>
                </a:solidFill>
                <a:latin typeface="+mn-ea"/>
              </a:rPr>
              <a:t>大数据计算的</a:t>
            </a:r>
            <a:endParaRPr lang="en-US" altLang="zh-CN" sz="2200" dirty="0" smtClean="0">
              <a:ln>
                <a:solidFill>
                  <a:schemeClr val="bg1"/>
                </a:solidFill>
              </a:ln>
              <a:solidFill>
                <a:schemeClr val="bg1"/>
              </a:solidFill>
              <a:latin typeface="+mn-ea"/>
            </a:endParaRPr>
          </a:p>
          <a:p>
            <a:pPr algn="ctr"/>
            <a:r>
              <a:rPr lang="zh-CN" altLang="en-US" sz="2200" dirty="0" smtClean="0">
                <a:ln>
                  <a:solidFill>
                    <a:schemeClr val="bg1"/>
                  </a:solidFill>
                </a:ln>
                <a:solidFill>
                  <a:schemeClr val="bg1"/>
                </a:solidFill>
                <a:latin typeface="+mn-ea"/>
              </a:rPr>
              <a:t>有效性瓶颈</a:t>
            </a:r>
          </a:p>
        </p:txBody>
      </p:sp>
      <p:sp>
        <p:nvSpPr>
          <p:cNvPr id="6" name="矩形 5"/>
          <p:cNvSpPr/>
          <p:nvPr/>
        </p:nvSpPr>
        <p:spPr bwMode="auto">
          <a:xfrm>
            <a:off x="3486362" y="1259380"/>
            <a:ext cx="2129754" cy="864096"/>
          </a:xfrm>
          <a:prstGeom prst="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dirty="0" smtClean="0">
                <a:ln>
                  <a:solidFill>
                    <a:schemeClr val="bg1"/>
                  </a:solidFill>
                </a:ln>
                <a:solidFill>
                  <a:schemeClr val="bg1"/>
                </a:solidFill>
                <a:latin typeface="+mn-ea"/>
              </a:rPr>
              <a:t>计算为中心的体系结构瓶颈</a:t>
            </a:r>
          </a:p>
        </p:txBody>
      </p:sp>
      <p:sp>
        <p:nvSpPr>
          <p:cNvPr id="7" name="矩形 6"/>
          <p:cNvSpPr/>
          <p:nvPr/>
        </p:nvSpPr>
        <p:spPr bwMode="auto">
          <a:xfrm>
            <a:off x="6546702" y="1259380"/>
            <a:ext cx="2129754" cy="864096"/>
          </a:xfrm>
          <a:prstGeom prst="rect">
            <a:avLst/>
          </a:prstGeom>
          <a:solidFill>
            <a:srgbClr val="FF0000"/>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sz="2200" dirty="0" smtClean="0">
                <a:ln>
                  <a:solidFill>
                    <a:schemeClr val="bg1"/>
                  </a:solidFill>
                </a:ln>
                <a:solidFill>
                  <a:schemeClr val="bg1"/>
                </a:solidFill>
                <a:latin typeface="+mn-ea"/>
              </a:rPr>
              <a:t>学习效率与</a:t>
            </a:r>
            <a:r>
              <a:rPr lang="en-US" altLang="zh-CN" sz="2200" dirty="0" smtClean="0">
                <a:ln>
                  <a:solidFill>
                    <a:schemeClr val="bg1"/>
                  </a:solidFill>
                </a:ln>
                <a:solidFill>
                  <a:schemeClr val="bg1"/>
                </a:solidFill>
                <a:latin typeface="+mn-ea"/>
              </a:rPr>
              <a:t/>
            </a:r>
            <a:br>
              <a:rPr lang="en-US" altLang="zh-CN" sz="2200" dirty="0" smtClean="0">
                <a:ln>
                  <a:solidFill>
                    <a:schemeClr val="bg1"/>
                  </a:solidFill>
                </a:ln>
                <a:solidFill>
                  <a:schemeClr val="bg1"/>
                </a:solidFill>
                <a:latin typeface="+mn-ea"/>
              </a:rPr>
            </a:br>
            <a:r>
              <a:rPr lang="zh-CN" altLang="en-US" sz="2200" dirty="0" smtClean="0">
                <a:ln>
                  <a:solidFill>
                    <a:schemeClr val="bg1"/>
                  </a:solidFill>
                </a:ln>
                <a:solidFill>
                  <a:schemeClr val="bg1"/>
                </a:solidFill>
                <a:latin typeface="+mn-ea"/>
              </a:rPr>
              <a:t>灵活性瓶颈</a:t>
            </a:r>
          </a:p>
        </p:txBody>
      </p:sp>
      <p:pic>
        <p:nvPicPr>
          <p:cNvPr id="8" name="Picture 8"/>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47864" y="4324365"/>
            <a:ext cx="2539380" cy="103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矩形 8"/>
          <p:cNvSpPr/>
          <p:nvPr/>
        </p:nvSpPr>
        <p:spPr>
          <a:xfrm>
            <a:off x="3275856" y="5332477"/>
            <a:ext cx="2880320"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以计算为中心的“冯诺依曼结构”</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a:latin typeface="微软雅黑" panose="020B0503020204020204" pitchFamily="34" charset="-122"/>
                <a:ea typeface="微软雅黑" panose="020B0503020204020204" pitchFamily="34" charset="-122"/>
              </a:rPr>
              <a:t>访</a:t>
            </a:r>
            <a:r>
              <a:rPr lang="zh-CN" altLang="en-US" sz="1200" dirty="0" smtClean="0">
                <a:latin typeface="微软雅黑" panose="020B0503020204020204" pitchFamily="34" charset="-122"/>
                <a:ea typeface="微软雅黑" panose="020B0503020204020204" pitchFamily="34" charset="-122"/>
              </a:rPr>
              <a:t>存通道成为瓶颈，产生</a:t>
            </a:r>
            <a:r>
              <a:rPr lang="zh-CN" altLang="en-US" sz="1200" b="1" dirty="0" smtClean="0">
                <a:latin typeface="微软雅黑" panose="020B0503020204020204" pitchFamily="34" charset="-122"/>
                <a:ea typeface="微软雅黑" panose="020B0503020204020204" pitchFamily="34" charset="-122"/>
              </a:rPr>
              <a:t>内存墙</a:t>
            </a:r>
            <a:endParaRPr lang="zh-CN" altLang="en-US" sz="1200" b="1" dirty="0">
              <a:latin typeface="微软雅黑" panose="020B0503020204020204" pitchFamily="34" charset="-122"/>
              <a:ea typeface="微软雅黑" panose="020B0503020204020204" pitchFamily="34" charset="-122"/>
            </a:endParaRPr>
          </a:p>
        </p:txBody>
      </p:sp>
      <p:pic>
        <p:nvPicPr>
          <p:cNvPr id="10" name="Picture 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467336" y="2200613"/>
            <a:ext cx="2256792" cy="1521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矩形 10"/>
          <p:cNvSpPr/>
          <p:nvPr/>
        </p:nvSpPr>
        <p:spPr>
          <a:xfrm>
            <a:off x="2987824" y="3707652"/>
            <a:ext cx="3024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摩尔定律</a:t>
            </a:r>
            <a:r>
              <a:rPr lang="en-US" altLang="zh-CN" sz="1200" b="1" dirty="0" smtClean="0">
                <a:latin typeface="微软雅黑" panose="020B0503020204020204" pitchFamily="34" charset="-122"/>
                <a:ea typeface="微软雅黑" panose="020B0503020204020204" pitchFamily="34" charset="-122"/>
              </a:rPr>
              <a:t>2020</a:t>
            </a:r>
            <a:r>
              <a:rPr lang="zh-CN" altLang="en-US" sz="1200" b="1" dirty="0" smtClean="0">
                <a:latin typeface="微软雅黑" panose="020B0503020204020204" pitchFamily="34" charset="-122"/>
                <a:ea typeface="微软雅黑" panose="020B0503020204020204" pitchFamily="34" charset="-122"/>
              </a:rPr>
              <a:t>年前后失效</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芯片集成度已经逼近人脑，功耗问题突出</a:t>
            </a:r>
            <a:endParaRPr lang="zh-CN" altLang="en-US" sz="1200" dirty="0">
              <a:latin typeface="微软雅黑" panose="020B0503020204020204" pitchFamily="34" charset="-122"/>
              <a:ea typeface="微软雅黑" panose="020B0503020204020204" pitchFamily="34" charset="-122"/>
            </a:endParaRPr>
          </a:p>
        </p:txBody>
      </p:sp>
      <p:sp>
        <p:nvSpPr>
          <p:cNvPr id="13" name="矩形 12"/>
          <p:cNvSpPr/>
          <p:nvPr/>
        </p:nvSpPr>
        <p:spPr>
          <a:xfrm>
            <a:off x="3296940" y="5860249"/>
            <a:ext cx="2880320" cy="923330"/>
          </a:xfrm>
          <a:prstGeom prst="rect">
            <a:avLst/>
          </a:prstGeom>
          <a:solidFill>
            <a:schemeClr val="accent6">
              <a:lumMod val="20000"/>
              <a:lumOff val="80000"/>
            </a:schemeClr>
          </a:solidFill>
        </p:spPr>
        <p:txBody>
          <a:bodyPr wrap="square">
            <a:spAutoFit/>
          </a:bodyPr>
          <a:lstStyle/>
          <a:p>
            <a:pPr algn="ctr"/>
            <a:r>
              <a:rPr lang="zh-CN" altLang="en-US" b="1" dirty="0" smtClean="0">
                <a:latin typeface="黑体" panose="02010609060101010101" pitchFamily="49" charset="-122"/>
                <a:ea typeface="黑体" panose="02010609060101010101" pitchFamily="49" charset="-122"/>
              </a:rPr>
              <a:t>迫切需要适应“人脑”集成度的</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solidFill>
                  <a:srgbClr val="FF0000"/>
                </a:solidFill>
                <a:latin typeface="黑体" panose="02010609060101010101" pitchFamily="49" charset="-122"/>
                <a:ea typeface="黑体" panose="02010609060101010101" pitchFamily="49" charset="-122"/>
              </a:rPr>
              <a:t>新型计算和存储技术</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6369720" y="5866150"/>
            <a:ext cx="2594768" cy="923330"/>
          </a:xfrm>
          <a:prstGeom prst="rect">
            <a:avLst/>
          </a:prstGeom>
          <a:solidFill>
            <a:schemeClr val="accent6">
              <a:lumMod val="20000"/>
              <a:lumOff val="80000"/>
            </a:schemeClr>
          </a:solidFill>
        </p:spPr>
        <p:txBody>
          <a:bodyPr wrap="square">
            <a:spAutoFit/>
          </a:bodyPr>
          <a:lstStyle/>
          <a:p>
            <a:pPr algn="ctr"/>
            <a:r>
              <a:rPr lang="zh-CN" altLang="en-US" b="1" dirty="0" smtClean="0">
                <a:latin typeface="黑体" panose="02010609060101010101" pitchFamily="49" charset="-122"/>
                <a:ea typeface="黑体" panose="02010609060101010101" pitchFamily="49" charset="-122"/>
              </a:rPr>
              <a:t>迫切需要类人脑、支持</a:t>
            </a:r>
            <a:endParaRPr lang="en-US" altLang="zh-CN" b="1" dirty="0" smtClean="0">
              <a:latin typeface="黑体" panose="02010609060101010101" pitchFamily="49" charset="-122"/>
              <a:ea typeface="黑体" panose="02010609060101010101" pitchFamily="49" charset="-122"/>
            </a:endParaRPr>
          </a:p>
          <a:p>
            <a:pPr algn="ctr"/>
            <a:r>
              <a:rPr lang="zh-CN" altLang="en-US" b="1" dirty="0" smtClean="0">
                <a:latin typeface="黑体" panose="02010609060101010101" pitchFamily="49" charset="-122"/>
                <a:ea typeface="黑体" panose="02010609060101010101" pitchFamily="49" charset="-122"/>
              </a:rPr>
              <a:t>迭代式交互计算的</a:t>
            </a:r>
            <a:r>
              <a:rPr lang="zh-CN" altLang="en-US" b="1" dirty="0" smtClean="0">
                <a:solidFill>
                  <a:srgbClr val="FF0000"/>
                </a:solidFill>
                <a:latin typeface="黑体" panose="02010609060101010101" pitchFamily="49" charset="-122"/>
                <a:ea typeface="黑体" panose="02010609060101010101" pitchFamily="49" charset="-122"/>
              </a:rPr>
              <a:t>新型智能方法</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5" name="矩形 14"/>
          <p:cNvSpPr/>
          <p:nvPr/>
        </p:nvSpPr>
        <p:spPr>
          <a:xfrm>
            <a:off x="35496" y="5866150"/>
            <a:ext cx="3024336" cy="923330"/>
          </a:xfrm>
          <a:prstGeom prst="rect">
            <a:avLst/>
          </a:prstGeom>
          <a:solidFill>
            <a:schemeClr val="accent3">
              <a:lumMod val="20000"/>
              <a:lumOff val="80000"/>
            </a:schemeClr>
          </a:solidFill>
        </p:spPr>
        <p:txBody>
          <a:bodyPr wrap="square">
            <a:spAutoFit/>
          </a:bodyPr>
          <a:lstStyle/>
          <a:p>
            <a:pPr algn="ctr"/>
            <a:r>
              <a:rPr lang="zh-CN" altLang="en-US" b="1" dirty="0" smtClean="0">
                <a:latin typeface="黑体" panose="02010609060101010101" pitchFamily="49" charset="-122"/>
                <a:ea typeface="黑体" panose="02010609060101010101" pitchFamily="49" charset="-122"/>
              </a:rPr>
              <a:t>迫切需要结合大数据的计算特征，</a:t>
            </a:r>
            <a:r>
              <a:rPr lang="zh-CN" altLang="en-US" b="1" dirty="0" smtClean="0">
                <a:solidFill>
                  <a:srgbClr val="FF0000"/>
                </a:solidFill>
                <a:latin typeface="黑体" panose="02010609060101010101" pitchFamily="49" charset="-122"/>
                <a:ea typeface="黑体" panose="02010609060101010101" pitchFamily="49" charset="-122"/>
              </a:rPr>
              <a:t>定性、定量分析相结合的计算方法</a:t>
            </a:r>
            <a:endParaRPr lang="zh-CN" altLang="en-US" b="1" dirty="0">
              <a:solidFill>
                <a:srgbClr val="FF0000"/>
              </a:solidFill>
              <a:latin typeface="黑体" panose="02010609060101010101" pitchFamily="49" charset="-122"/>
              <a:ea typeface="黑体" panose="02010609060101010101" pitchFamily="49" charset="-122"/>
            </a:endParaRPr>
          </a:p>
        </p:txBody>
      </p:sp>
      <p:pic>
        <p:nvPicPr>
          <p:cNvPr id="2050"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94916" y="2140865"/>
            <a:ext cx="2432868" cy="15104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矩形 16"/>
          <p:cNvSpPr/>
          <p:nvPr/>
        </p:nvSpPr>
        <p:spPr>
          <a:xfrm>
            <a:off x="35496" y="3635644"/>
            <a:ext cx="2711760"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大数据计算的近似、增量、归纳特征</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为从计算理论、算法上带来机会</a:t>
            </a:r>
            <a:endParaRPr lang="zh-CN" altLang="en-US" sz="1200" dirty="0">
              <a:latin typeface="微软雅黑" panose="020B0503020204020204" pitchFamily="34" charset="-122"/>
              <a:ea typeface="微软雅黑" panose="020B0503020204020204" pitchFamily="34" charset="-122"/>
            </a:endParaRPr>
          </a:p>
        </p:txBody>
      </p:sp>
      <p:pic>
        <p:nvPicPr>
          <p:cNvPr id="2051" name="Picture 3"/>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94916" y="4065978"/>
            <a:ext cx="1444662" cy="12797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502123" y="4167575"/>
            <a:ext cx="1143000" cy="11649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矩形 19"/>
          <p:cNvSpPr/>
          <p:nvPr/>
        </p:nvSpPr>
        <p:spPr>
          <a:xfrm>
            <a:off x="-108520" y="5362094"/>
            <a:ext cx="3467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通过定量分析，从关联关系认识因果关系</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认识数据现象的内在规律，进而实现预测和控制</a:t>
            </a:r>
            <a:endParaRPr lang="zh-CN" altLang="en-US" sz="1200" dirty="0">
              <a:latin typeface="微软雅黑" panose="020B0503020204020204" pitchFamily="34" charset="-122"/>
              <a:ea typeface="微软雅黑" panose="020B0503020204020204" pitchFamily="34" charset="-122"/>
            </a:endParaRPr>
          </a:p>
        </p:txBody>
      </p:sp>
      <p:pic>
        <p:nvPicPr>
          <p:cNvPr id="2054" name="Picture 6"/>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444208" y="2200613"/>
            <a:ext cx="2376264" cy="14534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矩形 22"/>
          <p:cNvSpPr/>
          <p:nvPr/>
        </p:nvSpPr>
        <p:spPr>
          <a:xfrm>
            <a:off x="6119664" y="3633902"/>
            <a:ext cx="3024336" cy="646331"/>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大规模深度学习</a:t>
            </a:r>
            <a:r>
              <a:rPr lang="zh-CN" altLang="en-US" sz="1200" dirty="0" smtClean="0">
                <a:latin typeface="微软雅黑" panose="020B0503020204020204" pitchFamily="34" charset="-122"/>
                <a:ea typeface="微软雅黑" panose="020B0503020204020204" pitchFamily="34" charset="-122"/>
              </a:rPr>
              <a:t>在功能上模拟神经元，在语义理解等领域效果显著，但计算量大，学习效率低</a:t>
            </a:r>
            <a:endParaRPr lang="zh-CN" altLang="en-US" sz="1200" dirty="0">
              <a:latin typeface="微软雅黑" panose="020B0503020204020204" pitchFamily="34" charset="-122"/>
              <a:ea typeface="微软雅黑" panose="020B0503020204020204" pitchFamily="34" charset="-122"/>
            </a:endParaRPr>
          </a:p>
        </p:txBody>
      </p:sp>
      <p:sp>
        <p:nvSpPr>
          <p:cNvPr id="24" name="矩形 23"/>
          <p:cNvSpPr/>
          <p:nvPr/>
        </p:nvSpPr>
        <p:spPr>
          <a:xfrm>
            <a:off x="6156176" y="5434102"/>
            <a:ext cx="3024336" cy="461665"/>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基于语义的知识组织与推理有初步应用</a:t>
            </a:r>
            <a:endParaRPr lang="en-US" altLang="zh-CN" sz="1200" b="1" dirty="0" smtClean="0">
              <a:latin typeface="微软雅黑" panose="020B0503020204020204" pitchFamily="34" charset="-122"/>
              <a:ea typeface="微软雅黑" panose="020B0503020204020204" pitchFamily="34" charset="-122"/>
            </a:endParaRPr>
          </a:p>
          <a:p>
            <a:pPr algn="ctr"/>
            <a:r>
              <a:rPr lang="zh-CN" altLang="en-US" sz="1200" dirty="0" smtClean="0">
                <a:latin typeface="微软雅黑" panose="020B0503020204020204" pitchFamily="34" charset="-122"/>
                <a:ea typeface="微软雅黑" panose="020B0503020204020204" pitchFamily="34" charset="-122"/>
              </a:rPr>
              <a:t>但对类比、联想等基本能力仍缺乏支撑</a:t>
            </a:r>
            <a:endParaRPr lang="zh-CN" altLang="en-US" sz="1200" dirty="0">
              <a:latin typeface="微软雅黑" panose="020B0503020204020204" pitchFamily="34" charset="-122"/>
              <a:ea typeface="微软雅黑" panose="020B0503020204020204" pitchFamily="34" charset="-122"/>
            </a:endParaRPr>
          </a:p>
        </p:txBody>
      </p:sp>
      <p:pic>
        <p:nvPicPr>
          <p:cNvPr id="2055" name="Picture 7"/>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369720" y="4209966"/>
            <a:ext cx="2524224" cy="1249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03066423"/>
      </p:ext>
    </p:extLst>
  </p:cSld>
  <p:clrMapOvr>
    <a:masterClrMapping/>
  </p:clrMapOvr>
  <mc:AlternateContent xmlns:mc="http://schemas.openxmlformats.org/markup-compatibility/2006">
    <mc:Choice xmlns:p14="http://schemas.microsoft.com/office/powerpoint/2010/main" Requires="p14">
      <p:transition spd="slow" p14:dur="2000" advTm="22145"/>
    </mc:Choice>
    <mc:Fallback>
      <p:transition spd="slow" advTm="22145"/>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脑机应用：机器脑</a:t>
            </a:r>
            <a:r>
              <a:rPr lang="en-US" altLang="zh-CN" dirty="0">
                <a:solidFill>
                  <a:srgbClr val="002060"/>
                </a:solidFill>
              </a:rPr>
              <a:t>-</a:t>
            </a:r>
            <a:r>
              <a:rPr lang="zh-CN" altLang="en-US" dirty="0">
                <a:solidFill>
                  <a:srgbClr val="002060"/>
                </a:solidFill>
              </a:rPr>
              <a:t>车联网安全与数据处理</a:t>
            </a:r>
            <a:endParaRPr lang="en-US" dirty="0">
              <a:solidFill>
                <a:srgbClr val="002060"/>
              </a:solidFill>
            </a:endParaRPr>
          </a:p>
        </p:txBody>
      </p:sp>
      <p:sp>
        <p:nvSpPr>
          <p:cNvPr id="3" name="内容占位符 2"/>
          <p:cNvSpPr>
            <a:spLocks noGrp="1"/>
          </p:cNvSpPr>
          <p:nvPr>
            <p:ph idx="1"/>
          </p:nvPr>
        </p:nvSpPr>
        <p:spPr>
          <a:xfrm>
            <a:off x="249374" y="1079261"/>
            <a:ext cx="8894625" cy="1435340"/>
          </a:xfrm>
        </p:spPr>
        <p:txBody>
          <a:bodyPr/>
          <a:lstStyle/>
          <a:p>
            <a:r>
              <a:rPr lang="zh-CN" altLang="en-US" dirty="0" smtClean="0"/>
              <a:t>构建</a:t>
            </a:r>
            <a:r>
              <a:rPr lang="en-US" altLang="zh-CN" dirty="0" smtClean="0"/>
              <a:t>4.5</a:t>
            </a:r>
            <a:r>
              <a:rPr lang="zh-CN" altLang="en-US" dirty="0" smtClean="0"/>
              <a:t>万量实车的</a:t>
            </a:r>
            <a:r>
              <a:rPr lang="zh-CN" altLang="en-US" dirty="0" smtClean="0">
                <a:solidFill>
                  <a:srgbClr val="FF0000"/>
                </a:solidFill>
              </a:rPr>
              <a:t>实时车联网数据智能分析平台</a:t>
            </a:r>
            <a:r>
              <a:rPr lang="zh-CN" altLang="en-US" dirty="0" smtClean="0"/>
              <a:t>，日均处理数据</a:t>
            </a:r>
            <a:r>
              <a:rPr lang="en-US" altLang="zh-CN" dirty="0" smtClean="0"/>
              <a:t>2</a:t>
            </a:r>
            <a:r>
              <a:rPr lang="zh-CN" altLang="en-US" dirty="0" smtClean="0"/>
              <a:t>亿条，年均处理订单</a:t>
            </a:r>
            <a:r>
              <a:rPr lang="en-US" altLang="zh-CN" dirty="0" smtClean="0"/>
              <a:t>1.1</a:t>
            </a:r>
            <a:r>
              <a:rPr lang="zh-CN" altLang="en-US" dirty="0" smtClean="0"/>
              <a:t>亿，服务用户千万</a:t>
            </a:r>
            <a:endParaRPr lang="en-US" dirty="0"/>
          </a:p>
        </p:txBody>
      </p:sp>
      <p:pic>
        <p:nvPicPr>
          <p:cNvPr id="4" name="图片 8"/>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5775959" y="2063750"/>
            <a:ext cx="2682507" cy="17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2910840" y="2063750"/>
            <a:ext cx="2706370" cy="169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内容占位符 2"/>
          <p:cNvSpPr txBox="1">
            <a:spLocks/>
          </p:cNvSpPr>
          <p:nvPr/>
        </p:nvSpPr>
        <p:spPr>
          <a:xfrm>
            <a:off x="249375" y="3868181"/>
            <a:ext cx="8894625" cy="1435340"/>
          </a:xfrm>
          <a:prstGeom prst="rect">
            <a:avLst/>
          </a:prstGeom>
        </p:spPr>
        <p:txBody>
          <a:bodyPr vert="horz" lIns="91440" tIns="45720" rIns="91440" bIns="45720" rtlCol="0">
            <a:normAutofit/>
          </a:bodyPr>
          <a:lstStyle>
            <a:lvl1pPr marL="457200" indent="-457200" algn="l" defTabSz="457200" rtl="0" eaLnBrk="1" latinLnBrk="0" hangingPunct="1">
              <a:spcBef>
                <a:spcPct val="20000"/>
              </a:spcBef>
              <a:buFont typeface="Arial" panose="020B0604020202020204"/>
              <a:buChar char="•"/>
              <a:defRPr lang="zh-CN" altLang="en-US" sz="2800" kern="1200" dirty="0" smtClean="0">
                <a:solidFill>
                  <a:schemeClr val="tx1"/>
                </a:solidFill>
                <a:latin typeface="Times New Roman" pitchFamily="18" charset="0"/>
                <a:ea typeface="黑体" pitchFamily="49" charset="-122"/>
                <a:cs typeface="+mn-cs"/>
              </a:defRPr>
            </a:lvl1pPr>
            <a:lvl2pPr marL="914400" indent="-342900" algn="l" defTabSz="457200" rtl="0" eaLnBrk="1" latinLnBrk="0" hangingPunct="1">
              <a:spcBef>
                <a:spcPct val="20000"/>
              </a:spcBef>
              <a:buFont typeface="Wingdings" panose="05000000000000000000" pitchFamily="2" charset="2"/>
              <a:buBlip>
                <a:blip r:embed="rId4"/>
              </a:buBlip>
              <a:defRPr lang="zh-CN" altLang="en-US" sz="3200" b="1" kern="1200" dirty="0" smtClean="0">
                <a:solidFill>
                  <a:schemeClr val="accent1">
                    <a:lumMod val="50000"/>
                  </a:schemeClr>
                </a:solidFill>
                <a:latin typeface="+mj-lt"/>
                <a:ea typeface="黑体" pitchFamily="49" charset="-122"/>
                <a:cs typeface="Arial" panose="020B0604020202020204" pitchFamily="34" charset="0"/>
              </a:defRPr>
            </a:lvl2pPr>
            <a:lvl3pPr marL="800100" indent="0" algn="l" defTabSz="457200" rtl="0" eaLnBrk="1" latinLnBrk="0" hangingPunct="1">
              <a:spcBef>
                <a:spcPct val="20000"/>
              </a:spcBef>
              <a:buFont typeface="Wingdings" panose="05000000000000000000" pitchFamily="2" charset="2"/>
              <a:buNone/>
              <a:defRPr lang="zh-CN" altLang="en-US" sz="2800" b="1" kern="1200" dirty="0" smtClean="0">
                <a:solidFill>
                  <a:schemeClr val="accent1">
                    <a:lumMod val="50000"/>
                  </a:schemeClr>
                </a:solidFill>
                <a:latin typeface="+mj-lt"/>
                <a:ea typeface="黑体" pitchFamily="49" charset="-122"/>
                <a:cs typeface="Arial" panose="020B0604020202020204" pitchFamily="34" charset="0"/>
              </a:defRPr>
            </a:lvl3pPr>
            <a:lvl4pPr marL="1600200" indent="-342900" algn="l" defTabSz="457200" rtl="0" eaLnBrk="1" latinLnBrk="0" hangingPunct="1">
              <a:spcBef>
                <a:spcPct val="20000"/>
              </a:spcBef>
              <a:buFont typeface="Wingdings" panose="05000000000000000000" pitchFamily="2" charset="2"/>
              <a:buChar char="Ø"/>
              <a:defRPr lang="zh-CN" altLang="en-US" sz="2400" kern="1200" dirty="0" smtClean="0">
                <a:solidFill>
                  <a:schemeClr val="tx1"/>
                </a:solidFill>
                <a:latin typeface="Times New Roman" pitchFamily="18" charset="0"/>
                <a:ea typeface="黑体" pitchFamily="49" charset="-122"/>
                <a:cs typeface="+mn-cs"/>
              </a:defRPr>
            </a:lvl4pPr>
            <a:lvl5pPr marL="2057400" indent="-342900" algn="l" defTabSz="457200" rtl="0" eaLnBrk="1" latinLnBrk="0" hangingPunct="1">
              <a:spcBef>
                <a:spcPct val="20000"/>
              </a:spcBef>
              <a:buFont typeface="Wingdings" panose="05000000000000000000" pitchFamily="2" charset="2"/>
              <a:buChar char="Ø"/>
              <a:defRPr lang="zh-CN" altLang="en-US" sz="2400" kern="1200" dirty="0">
                <a:solidFill>
                  <a:schemeClr val="tx1"/>
                </a:solidFill>
                <a:latin typeface="Times New Roman" pitchFamily="18" charset="0"/>
                <a:ea typeface="黑体" pitchFamily="49" charset="-122"/>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r>
              <a:rPr lang="zh-CN" altLang="en-US" dirty="0" smtClean="0"/>
              <a:t>提出面向安全</a:t>
            </a:r>
            <a:r>
              <a:rPr lang="zh-CN" altLang="en-US" dirty="0" smtClean="0">
                <a:solidFill>
                  <a:srgbClr val="FF0000"/>
                </a:solidFill>
              </a:rPr>
              <a:t>自动驾驶</a:t>
            </a:r>
            <a:r>
              <a:rPr lang="zh-CN" altLang="en-US" dirty="0" smtClean="0"/>
              <a:t>与城市</a:t>
            </a:r>
            <a:r>
              <a:rPr lang="zh-CN" altLang="en-US" dirty="0" smtClean="0">
                <a:solidFill>
                  <a:srgbClr val="FF0000"/>
                </a:solidFill>
              </a:rPr>
              <a:t>智慧交通</a:t>
            </a:r>
            <a:r>
              <a:rPr lang="zh-CN" altLang="en-US" dirty="0" smtClean="0"/>
              <a:t>的解决方案，</a:t>
            </a:r>
            <a:r>
              <a:rPr lang="zh-CN" altLang="en-US" dirty="0" smtClean="0">
                <a:solidFill>
                  <a:srgbClr val="FF0000"/>
                </a:solidFill>
              </a:rPr>
              <a:t>获国家技术发明二等奖</a:t>
            </a:r>
            <a:r>
              <a:rPr lang="en-US" altLang="zh-CN" dirty="0" smtClean="0">
                <a:solidFill>
                  <a:srgbClr val="FF0000"/>
                </a:solidFill>
              </a:rPr>
              <a:t>2</a:t>
            </a:r>
            <a:r>
              <a:rPr lang="zh-CN" altLang="en-US" dirty="0" smtClean="0">
                <a:solidFill>
                  <a:srgbClr val="FF0000"/>
                </a:solidFill>
              </a:rPr>
              <a:t>项</a:t>
            </a:r>
            <a:endParaRPr lang="zh-CN" altLang="en-US" dirty="0">
              <a:solidFill>
                <a:srgbClr val="FF0000"/>
              </a:solidFill>
            </a:endParaRPr>
          </a:p>
        </p:txBody>
      </p:sp>
      <p:pic>
        <p:nvPicPr>
          <p:cNvPr id="7" name="Picture 3" descr="D:\E\BUAA\空地协同\车联网\自然基金委车联网重大专项\2015\QQ图片20160105223331.jp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411775" y="2063750"/>
            <a:ext cx="2287762" cy="1704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0" name="Picture 2"/>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628015" y="4872410"/>
            <a:ext cx="4565650" cy="1890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14" descr="C:\Users\zhujh\Desktop\2015科技进步奖_沃天宇.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5545390" y="4524891"/>
            <a:ext cx="1755645" cy="21316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14" descr="C:\Users\zhujh\Desktop\2015科技进步奖_沃天宇.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702821" y="4726342"/>
            <a:ext cx="1755645" cy="213165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01524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拓展国际合作，形成国际影响力</a:t>
            </a:r>
            <a:endParaRPr lang="en-US" dirty="0">
              <a:solidFill>
                <a:srgbClr val="002060"/>
              </a:solidFill>
            </a:endParaRPr>
          </a:p>
        </p:txBody>
      </p:sp>
      <p:sp>
        <p:nvSpPr>
          <p:cNvPr id="3" name="内容占位符 2"/>
          <p:cNvSpPr>
            <a:spLocks noGrp="1"/>
          </p:cNvSpPr>
          <p:nvPr>
            <p:ph idx="1"/>
          </p:nvPr>
        </p:nvSpPr>
        <p:spPr/>
        <p:txBody>
          <a:bodyPr/>
          <a:lstStyle/>
          <a:p>
            <a:r>
              <a:rPr lang="zh-CN" altLang="en-US" dirty="0" smtClean="0"/>
              <a:t>中心与</a:t>
            </a:r>
            <a:r>
              <a:rPr lang="en-US" altLang="zh-CN" dirty="0" smtClean="0"/>
              <a:t>9</a:t>
            </a:r>
            <a:r>
              <a:rPr lang="zh-CN" altLang="en-US" dirty="0" smtClean="0"/>
              <a:t>所海外研究机构建立了合作关系</a:t>
            </a:r>
            <a:endParaRPr lang="en-US" altLang="zh-CN" dirty="0" smtClean="0"/>
          </a:p>
          <a:p>
            <a:pPr lvl="1"/>
            <a:r>
              <a:rPr lang="zh-CN" altLang="en-US" sz="2000" b="0" dirty="0" smtClean="0"/>
              <a:t>爱丁堡大学</a:t>
            </a:r>
            <a:r>
              <a:rPr lang="zh-CN" altLang="en-US" sz="2000" b="0" dirty="0"/>
              <a:t>、立兹大学、卡耐基梅隆大学、芝加哥大学伦敦大学、格勒洛布尔大学、加州大学洛杉矶分校、宾西法尼亚大学、加拿大渥太华大学、香港科技大学</a:t>
            </a:r>
            <a:r>
              <a:rPr lang="zh-CN" altLang="en-US" sz="2000" b="0" dirty="0" smtClean="0"/>
              <a:t>等</a:t>
            </a:r>
            <a:endParaRPr lang="en-US" altLang="zh-CN" sz="2000" b="0" dirty="0" smtClean="0"/>
          </a:p>
          <a:p>
            <a:endParaRPr lang="zh-CN" altLang="en-US" sz="1600" b="0" dirty="0" smtClean="0"/>
          </a:p>
          <a:p>
            <a:pPr lvl="1"/>
            <a:endParaRPr lang="en-US" sz="2000" dirty="0"/>
          </a:p>
        </p:txBody>
      </p:sp>
      <p:pic>
        <p:nvPicPr>
          <p:cNvPr id="4" name="图片 3"/>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11540" y="2880360"/>
            <a:ext cx="2909940" cy="2182454"/>
          </a:xfrm>
          <a:prstGeom prst="rect">
            <a:avLst/>
          </a:prstGeom>
        </p:spPr>
      </p:pic>
      <p:sp>
        <p:nvSpPr>
          <p:cNvPr id="5" name="矩形 4"/>
          <p:cNvSpPr/>
          <p:nvPr/>
        </p:nvSpPr>
        <p:spPr>
          <a:xfrm>
            <a:off x="4819640" y="5075900"/>
            <a:ext cx="3882400" cy="584775"/>
          </a:xfrm>
          <a:prstGeom prst="rect">
            <a:avLst/>
          </a:prstGeom>
        </p:spPr>
        <p:txBody>
          <a:bodyPr wrap="square">
            <a:spAutoFit/>
          </a:bodyPr>
          <a:lstStyle/>
          <a:p>
            <a:pPr marL="0" lvl="1"/>
            <a:r>
              <a:rPr lang="en-US" altLang="zh-CN" sz="1600" dirty="0" smtClean="0">
                <a:latin typeface="+mn-ea"/>
                <a:ea typeface="+mn-ea"/>
              </a:rPr>
              <a:t>2016</a:t>
            </a:r>
            <a:r>
              <a:rPr lang="zh-CN" altLang="zh-CN" sz="1600" dirty="0" smtClean="0">
                <a:latin typeface="+mn-ea"/>
                <a:ea typeface="+mn-ea"/>
              </a:rPr>
              <a:t>年</a:t>
            </a:r>
            <a:r>
              <a:rPr lang="en-US" altLang="zh-CN" sz="1600" dirty="0">
                <a:latin typeface="+mn-ea"/>
                <a:ea typeface="+mn-ea"/>
              </a:rPr>
              <a:t>5</a:t>
            </a:r>
            <a:r>
              <a:rPr lang="zh-CN" altLang="zh-CN" sz="1600" dirty="0" smtClean="0">
                <a:latin typeface="+mn-ea"/>
                <a:ea typeface="+mn-ea"/>
              </a:rPr>
              <a:t>月</a:t>
            </a:r>
            <a:r>
              <a:rPr lang="en-US" altLang="zh-CN" sz="1600" dirty="0">
                <a:latin typeface="+mn-ea"/>
                <a:ea typeface="+mn-ea"/>
              </a:rPr>
              <a:t>4</a:t>
            </a:r>
            <a:r>
              <a:rPr lang="zh-CN" altLang="zh-CN" sz="1600" dirty="0" smtClean="0">
                <a:latin typeface="+mn-ea"/>
                <a:ea typeface="+mn-ea"/>
              </a:rPr>
              <a:t>日</a:t>
            </a:r>
            <a:r>
              <a:rPr lang="zh-CN" altLang="en-US" sz="1600" dirty="0" smtClean="0">
                <a:latin typeface="+mn-ea"/>
                <a:ea typeface="+mn-ea"/>
              </a:rPr>
              <a:t>建立“</a:t>
            </a:r>
            <a:r>
              <a:rPr lang="zh-CN" altLang="zh-CN" sz="1600" dirty="0">
                <a:latin typeface="+mn-ea"/>
                <a:ea typeface="+mn-ea"/>
              </a:rPr>
              <a:t>超低功耗自旋存储与计算创新引智基地</a:t>
            </a:r>
            <a:r>
              <a:rPr lang="zh-CN" altLang="en-US" sz="1600" dirty="0" smtClean="0">
                <a:latin typeface="+mn-ea"/>
                <a:ea typeface="+mn-ea"/>
              </a:rPr>
              <a:t>”</a:t>
            </a:r>
            <a:r>
              <a:rPr lang="zh-CN" altLang="zh-CN" sz="1600" dirty="0" smtClean="0">
                <a:latin typeface="+mn-ea"/>
                <a:ea typeface="+mn-ea"/>
              </a:rPr>
              <a:t> </a:t>
            </a:r>
            <a:endParaRPr lang="en-US" altLang="zh-CN" sz="1600" dirty="0">
              <a:latin typeface="+mn-ea"/>
              <a:ea typeface="+mn-ea"/>
            </a:endParaRPr>
          </a:p>
        </p:txBody>
      </p:sp>
      <p:pic>
        <p:nvPicPr>
          <p:cNvPr id="6" name="图片 5" descr="http://news.buaa.edu.cn/images/content/2016-05/20160504194750376298.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4956800" y="2849880"/>
            <a:ext cx="3017520" cy="2212934"/>
          </a:xfrm>
          <a:prstGeom prst="rect">
            <a:avLst/>
          </a:prstGeom>
          <a:noFill/>
          <a:ln>
            <a:noFill/>
          </a:ln>
        </p:spPr>
      </p:pic>
      <p:sp>
        <p:nvSpPr>
          <p:cNvPr id="7" name="内容占位符 5"/>
          <p:cNvSpPr txBox="1">
            <a:spLocks/>
          </p:cNvSpPr>
          <p:nvPr/>
        </p:nvSpPr>
        <p:spPr>
          <a:xfrm>
            <a:off x="303717" y="5640355"/>
            <a:ext cx="8372738" cy="1008112"/>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Blip>
                <a:blip r:embed="rId4"/>
              </a:buBlip>
              <a:defRPr sz="24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bg2"/>
                </a:solidFill>
                <a:latin typeface="+mn-lt"/>
                <a:ea typeface="+mj-ea"/>
              </a:defRPr>
            </a:lvl2pPr>
            <a:lvl3pPr marL="1143000" indent="-228600" algn="l" rtl="0" eaLnBrk="0" fontAlgn="base" hangingPunct="0">
              <a:spcBef>
                <a:spcPct val="20000"/>
              </a:spcBef>
              <a:spcAft>
                <a:spcPct val="0"/>
              </a:spcAft>
              <a:buChar char="•"/>
              <a:defRPr sz="2400">
                <a:solidFill>
                  <a:schemeClr val="tx1"/>
                </a:solidFill>
                <a:latin typeface="+mn-lt"/>
                <a:ea typeface="宋体" pitchFamily="2" charset="-122"/>
              </a:defRPr>
            </a:lvl3pPr>
            <a:lvl4pPr marL="1600200" indent="-228600" algn="l" rtl="0" eaLnBrk="0" fontAlgn="base" hangingPunct="0">
              <a:spcBef>
                <a:spcPct val="20000"/>
              </a:spcBef>
              <a:spcAft>
                <a:spcPct val="0"/>
              </a:spcAft>
              <a:buChar char="–"/>
              <a:defRPr sz="2000">
                <a:solidFill>
                  <a:schemeClr val="tx1"/>
                </a:solidFill>
                <a:latin typeface="+mn-lt"/>
                <a:ea typeface="宋体" pitchFamily="2" charset="-122"/>
              </a:defRPr>
            </a:lvl4pPr>
            <a:lvl5pPr marL="2057400" indent="-228600" algn="l" rtl="0" eaLnBrk="0" fontAlgn="base" hangingPunct="0">
              <a:spcBef>
                <a:spcPct val="20000"/>
              </a:spcBef>
              <a:spcAft>
                <a:spcPct val="0"/>
              </a:spcAft>
              <a:buChar char="»"/>
              <a:defRPr sz="2000">
                <a:solidFill>
                  <a:schemeClr val="tx1"/>
                </a:solidFill>
                <a:latin typeface="+mn-lt"/>
                <a:ea typeface="宋体" pitchFamily="2" charset="-122"/>
              </a:defRPr>
            </a:lvl5pPr>
            <a:lvl6pPr marL="2514600" indent="-228600" algn="l" rtl="0" fontAlgn="base">
              <a:spcBef>
                <a:spcPct val="20000"/>
              </a:spcBef>
              <a:spcAft>
                <a:spcPct val="0"/>
              </a:spcAft>
              <a:buChar char="»"/>
              <a:defRPr sz="2000">
                <a:solidFill>
                  <a:schemeClr val="tx1"/>
                </a:solidFill>
                <a:latin typeface="+mn-lt"/>
                <a:ea typeface="宋体" pitchFamily="2" charset="-122"/>
              </a:defRPr>
            </a:lvl6pPr>
            <a:lvl7pPr marL="2971800" indent="-228600" algn="l" rtl="0" fontAlgn="base">
              <a:spcBef>
                <a:spcPct val="20000"/>
              </a:spcBef>
              <a:spcAft>
                <a:spcPct val="0"/>
              </a:spcAft>
              <a:buChar char="»"/>
              <a:defRPr sz="2000">
                <a:solidFill>
                  <a:schemeClr val="tx1"/>
                </a:solidFill>
                <a:latin typeface="+mn-lt"/>
                <a:ea typeface="宋体" pitchFamily="2" charset="-122"/>
              </a:defRPr>
            </a:lvl7pPr>
            <a:lvl8pPr marL="3429000" indent="-228600" algn="l" rtl="0" fontAlgn="base">
              <a:spcBef>
                <a:spcPct val="20000"/>
              </a:spcBef>
              <a:spcAft>
                <a:spcPct val="0"/>
              </a:spcAft>
              <a:buChar char="»"/>
              <a:defRPr sz="2000">
                <a:solidFill>
                  <a:schemeClr val="tx1"/>
                </a:solidFill>
                <a:latin typeface="+mn-lt"/>
                <a:ea typeface="宋体" pitchFamily="2" charset="-122"/>
              </a:defRPr>
            </a:lvl8pPr>
            <a:lvl9pPr marL="3886200" indent="-228600" algn="l" rtl="0" fontAlgn="base">
              <a:spcBef>
                <a:spcPct val="20000"/>
              </a:spcBef>
              <a:spcAft>
                <a:spcPct val="0"/>
              </a:spcAft>
              <a:buChar char="»"/>
              <a:defRPr sz="2000">
                <a:solidFill>
                  <a:schemeClr val="tx1"/>
                </a:solidFill>
                <a:latin typeface="+mn-lt"/>
                <a:ea typeface="宋体" pitchFamily="2" charset="-122"/>
              </a:defRPr>
            </a:lvl9pPr>
          </a:lstStyle>
          <a:p>
            <a:pPr>
              <a:defRPr/>
            </a:pPr>
            <a:r>
              <a:rPr lang="zh-CN" altLang="en-US" b="0" kern="0" dirty="0" smtClean="0"/>
              <a:t>签订</a:t>
            </a:r>
            <a:r>
              <a:rPr lang="en-US" altLang="zh-CN" b="0" kern="0" dirty="0" smtClean="0"/>
              <a:t>《</a:t>
            </a:r>
            <a:r>
              <a:rPr lang="zh-CN" altLang="en-US" b="0" kern="0" dirty="0" smtClean="0"/>
              <a:t>加州大学洛杉矶分校与北航联合实验室合作协议</a:t>
            </a:r>
            <a:r>
              <a:rPr lang="en-US" altLang="zh-CN" b="0" kern="0" dirty="0" smtClean="0"/>
              <a:t>》 </a:t>
            </a:r>
            <a:r>
              <a:rPr lang="zh-CN" altLang="en-US" b="0" kern="0" dirty="0" smtClean="0"/>
              <a:t>、</a:t>
            </a:r>
            <a:r>
              <a:rPr lang="en-US" altLang="zh-CN" b="0" kern="0" dirty="0" smtClean="0"/>
              <a:t>《</a:t>
            </a:r>
            <a:r>
              <a:rPr lang="zh-CN" altLang="en-US" b="0" kern="0" dirty="0" smtClean="0"/>
              <a:t>北航</a:t>
            </a:r>
            <a:r>
              <a:rPr lang="en-US" altLang="zh-CN" b="0" kern="0" dirty="0" smtClean="0"/>
              <a:t>-</a:t>
            </a:r>
            <a:r>
              <a:rPr lang="zh-CN" altLang="en-US" b="0" kern="0" dirty="0" smtClean="0"/>
              <a:t>爱丁堡博士联合培养协议</a:t>
            </a:r>
            <a:r>
              <a:rPr lang="en-US" altLang="zh-CN" b="0" kern="0" dirty="0" smtClean="0"/>
              <a:t>》</a:t>
            </a:r>
            <a:r>
              <a:rPr lang="zh-CN" altLang="en-US" b="0" kern="0" dirty="0" smtClean="0"/>
              <a:t>等协议，已派出</a:t>
            </a:r>
            <a:r>
              <a:rPr lang="en-US" altLang="zh-CN" b="0" kern="0" dirty="0" smtClean="0"/>
              <a:t>10</a:t>
            </a:r>
            <a:r>
              <a:rPr lang="zh-CN" altLang="en-US" b="0" kern="0" dirty="0" smtClean="0"/>
              <a:t>余名博士生在</a:t>
            </a:r>
            <a:r>
              <a:rPr lang="zh-CN" altLang="en-US" b="0" dirty="0" smtClean="0"/>
              <a:t>美国、英国及加拿大等合作单位进行</a:t>
            </a:r>
            <a:r>
              <a:rPr lang="zh-CN" altLang="en-US" b="0" dirty="0"/>
              <a:t>联合培养</a:t>
            </a:r>
            <a:endParaRPr lang="en-US" altLang="zh-CN" b="0" kern="0" dirty="0" smtClean="0"/>
          </a:p>
        </p:txBody>
      </p:sp>
      <p:sp>
        <p:nvSpPr>
          <p:cNvPr id="8" name="矩形 7"/>
          <p:cNvSpPr/>
          <p:nvPr/>
        </p:nvSpPr>
        <p:spPr>
          <a:xfrm>
            <a:off x="790483" y="5055580"/>
            <a:ext cx="3952054" cy="584775"/>
          </a:xfrm>
          <a:prstGeom prst="rect">
            <a:avLst/>
          </a:prstGeom>
        </p:spPr>
        <p:txBody>
          <a:bodyPr wrap="square">
            <a:spAutoFit/>
          </a:bodyPr>
          <a:lstStyle/>
          <a:p>
            <a:pPr marL="0" lvl="1"/>
            <a:r>
              <a:rPr lang="en-US" altLang="zh-CN" sz="1600" dirty="0" smtClean="0">
                <a:latin typeface="+mn-ea"/>
                <a:ea typeface="+mn-ea"/>
              </a:rPr>
              <a:t>2016</a:t>
            </a:r>
            <a:r>
              <a:rPr lang="zh-CN" altLang="zh-CN" sz="1600" dirty="0">
                <a:latin typeface="+mn-ea"/>
                <a:ea typeface="+mn-ea"/>
              </a:rPr>
              <a:t>年</a:t>
            </a:r>
            <a:r>
              <a:rPr lang="en-US" altLang="zh-CN" sz="1600" dirty="0">
                <a:latin typeface="+mn-ea"/>
                <a:ea typeface="+mn-ea"/>
              </a:rPr>
              <a:t>4</a:t>
            </a:r>
            <a:r>
              <a:rPr lang="zh-CN" altLang="zh-CN" sz="1600" dirty="0">
                <a:latin typeface="+mn-ea"/>
                <a:ea typeface="+mn-ea"/>
              </a:rPr>
              <a:t>月</a:t>
            </a:r>
            <a:r>
              <a:rPr lang="en-US" altLang="zh-CN" sz="1600" dirty="0">
                <a:latin typeface="+mn-ea"/>
                <a:ea typeface="+mn-ea"/>
              </a:rPr>
              <a:t>30</a:t>
            </a:r>
            <a:r>
              <a:rPr lang="zh-CN" altLang="zh-CN" sz="1600" dirty="0" smtClean="0">
                <a:latin typeface="+mn-ea"/>
                <a:ea typeface="+mn-ea"/>
              </a:rPr>
              <a:t>日</a:t>
            </a:r>
            <a:r>
              <a:rPr lang="zh-CN" altLang="en-US" sz="1600" dirty="0" smtClean="0">
                <a:latin typeface="+mn-ea"/>
                <a:ea typeface="+mn-ea"/>
              </a:rPr>
              <a:t>签定</a:t>
            </a:r>
            <a:r>
              <a:rPr lang="en-US" altLang="zh-CN" sz="1600" dirty="0">
                <a:latin typeface="+mn-ea"/>
                <a:ea typeface="+mn-ea"/>
              </a:rPr>
              <a:t>《</a:t>
            </a:r>
            <a:r>
              <a:rPr lang="zh-CN" altLang="zh-CN" sz="1600" dirty="0" smtClean="0">
                <a:latin typeface="+mn-ea"/>
                <a:ea typeface="+mn-ea"/>
              </a:rPr>
              <a:t>加州大学洛杉矶分校与北航联合实验室合作协议》</a:t>
            </a:r>
            <a:endParaRPr lang="en-US" altLang="zh-CN" sz="1600" dirty="0">
              <a:latin typeface="+mn-ea"/>
              <a:ea typeface="+mn-ea"/>
            </a:endParaRPr>
          </a:p>
        </p:txBody>
      </p:sp>
    </p:spTree>
    <p:extLst>
      <p:ext uri="{BB962C8B-B14F-4D97-AF65-F5344CB8AC3E}">
        <p14:creationId xmlns:p14="http://schemas.microsoft.com/office/powerpoint/2010/main" val="3204211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拓展国际合作，形成国际影响力</a:t>
            </a:r>
            <a:endParaRPr lang="en-US" dirty="0">
              <a:solidFill>
                <a:srgbClr val="002060"/>
              </a:solidFill>
            </a:endParaRPr>
          </a:p>
        </p:txBody>
      </p:sp>
      <p:sp>
        <p:nvSpPr>
          <p:cNvPr id="4" name="内容占位符 8"/>
          <p:cNvSpPr>
            <a:spLocks noGrp="1"/>
          </p:cNvSpPr>
          <p:nvPr>
            <p:ph idx="1"/>
          </p:nvPr>
        </p:nvSpPr>
        <p:spPr>
          <a:xfrm>
            <a:off x="249375" y="1658380"/>
            <a:ext cx="8716764" cy="4634351"/>
          </a:xfrm>
        </p:spPr>
        <p:txBody>
          <a:bodyPr/>
          <a:lstStyle/>
          <a:p>
            <a:endParaRPr lang="zh-CN" altLang="en-US" dirty="0"/>
          </a:p>
        </p:txBody>
      </p:sp>
      <p:pic>
        <p:nvPicPr>
          <p:cNvPr id="5" name="图片 1"/>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52535" y="1222271"/>
            <a:ext cx="4329614" cy="231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descr="http://news.buaa.edu.cn/images/content/2016-05/20160504142233254511.jpg"/>
          <p:cNvPicPr/>
          <p:nvPr/>
        </p:nvPicPr>
        <p:blipFill>
          <a:blip r:embed="rId3" cstate="email">
            <a:extLst>
              <a:ext uri="{28A0092B-C50C-407E-A947-70E740481C1C}">
                <a14:useLocalDpi xmlns:a14="http://schemas.microsoft.com/office/drawing/2010/main"/>
              </a:ext>
            </a:extLst>
          </a:blip>
          <a:srcRect/>
          <a:stretch>
            <a:fillRect/>
          </a:stretch>
        </p:blipFill>
        <p:spPr bwMode="auto">
          <a:xfrm>
            <a:off x="5137461" y="1195408"/>
            <a:ext cx="3706531" cy="2352273"/>
          </a:xfrm>
          <a:prstGeom prst="rect">
            <a:avLst/>
          </a:prstGeom>
          <a:noFill/>
          <a:ln>
            <a:noFill/>
          </a:ln>
        </p:spPr>
      </p:pic>
      <p:pic>
        <p:nvPicPr>
          <p:cNvPr id="7" name="图片 6" descr="http://news.buaa.edu.cn/images/content/2016-05/20160504142245004693.jpg"/>
          <p:cNvPicPr/>
          <p:nvPr/>
        </p:nvPicPr>
        <p:blipFill>
          <a:blip r:embed="rId4" cstate="email">
            <a:extLst>
              <a:ext uri="{28A0092B-C50C-407E-A947-70E740481C1C}">
                <a14:useLocalDpi xmlns:a14="http://schemas.microsoft.com/office/drawing/2010/main"/>
              </a:ext>
            </a:extLst>
          </a:blip>
          <a:srcRect/>
          <a:stretch>
            <a:fillRect/>
          </a:stretch>
        </p:blipFill>
        <p:spPr bwMode="auto">
          <a:xfrm>
            <a:off x="5220072" y="3908296"/>
            <a:ext cx="3476640" cy="2175241"/>
          </a:xfrm>
          <a:prstGeom prst="rect">
            <a:avLst/>
          </a:prstGeom>
          <a:noFill/>
          <a:ln>
            <a:noFill/>
          </a:ln>
        </p:spPr>
      </p:pic>
      <p:sp>
        <p:nvSpPr>
          <p:cNvPr id="8" name="TextBox 7"/>
          <p:cNvSpPr txBox="1"/>
          <p:nvPr/>
        </p:nvSpPr>
        <p:spPr>
          <a:xfrm>
            <a:off x="251520" y="3559304"/>
            <a:ext cx="4536504" cy="646331"/>
          </a:xfrm>
          <a:prstGeom prst="rect">
            <a:avLst/>
          </a:prstGeom>
          <a:solidFill>
            <a:schemeClr val="bg1"/>
          </a:solidFill>
        </p:spPr>
        <p:txBody>
          <a:bodyPr wrap="square" rtlCol="0">
            <a:spAutoFit/>
          </a:bodyPr>
          <a:lstStyle/>
          <a:p>
            <a:r>
              <a:rPr lang="en-US" altLang="zh-CN" dirty="0" smtClean="0">
                <a:latin typeface="+mn-lt"/>
                <a:ea typeface="+mn-ea"/>
              </a:rPr>
              <a:t>2016</a:t>
            </a:r>
            <a:r>
              <a:rPr lang="zh-CN" altLang="en-US" dirty="0" smtClean="0">
                <a:latin typeface="+mn-lt"/>
                <a:ea typeface="+mn-ea"/>
              </a:rPr>
              <a:t>年</a:t>
            </a:r>
            <a:r>
              <a:rPr lang="en-US" altLang="zh-CN" dirty="0" smtClean="0">
                <a:latin typeface="+mn-lt"/>
                <a:ea typeface="+mn-ea"/>
              </a:rPr>
              <a:t>1</a:t>
            </a:r>
            <a:r>
              <a:rPr lang="zh-CN" altLang="en-US" dirty="0" smtClean="0">
                <a:latin typeface="+mn-lt"/>
                <a:ea typeface="+mn-ea"/>
              </a:rPr>
              <a:t>月</a:t>
            </a:r>
            <a:r>
              <a:rPr lang="en-US" altLang="zh-CN" dirty="0" smtClean="0">
                <a:latin typeface="+mn-lt"/>
                <a:ea typeface="+mn-ea"/>
              </a:rPr>
              <a:t>17-18</a:t>
            </a:r>
            <a:r>
              <a:rPr lang="zh-CN" altLang="en-US" dirty="0" smtClean="0">
                <a:latin typeface="+mn-lt"/>
                <a:ea typeface="+mn-ea"/>
              </a:rPr>
              <a:t>日“第二届大数据科学与技术研讨会</a:t>
            </a:r>
            <a:r>
              <a:rPr lang="en-US" altLang="zh-CN" dirty="0" smtClean="0">
                <a:latin typeface="+mn-lt"/>
                <a:ea typeface="+mn-ea"/>
              </a:rPr>
              <a:t>——</a:t>
            </a:r>
            <a:r>
              <a:rPr lang="zh-CN" altLang="en-US" dirty="0" smtClean="0">
                <a:latin typeface="+mn-lt"/>
                <a:ea typeface="+mn-ea"/>
              </a:rPr>
              <a:t>大数据与脑机智能”</a:t>
            </a:r>
          </a:p>
        </p:txBody>
      </p:sp>
      <p:sp>
        <p:nvSpPr>
          <p:cNvPr id="9" name="矩形 8"/>
          <p:cNvSpPr/>
          <p:nvPr/>
        </p:nvSpPr>
        <p:spPr>
          <a:xfrm>
            <a:off x="478708" y="6140544"/>
            <a:ext cx="3877268" cy="646331"/>
          </a:xfrm>
          <a:prstGeom prst="rect">
            <a:avLst/>
          </a:prstGeom>
          <a:solidFill>
            <a:schemeClr val="bg1"/>
          </a:solidFill>
        </p:spPr>
        <p:txBody>
          <a:bodyPr wrap="square" rtlCol="0">
            <a:spAutoFit/>
          </a:bodyPr>
          <a:lstStyle/>
          <a:p>
            <a:r>
              <a:rPr lang="en-US" altLang="zh-CN" dirty="0" smtClean="0">
                <a:latin typeface="+mn-lt"/>
                <a:ea typeface="+mn-ea"/>
              </a:rPr>
              <a:t>2016</a:t>
            </a:r>
            <a:r>
              <a:rPr lang="zh-CN" altLang="zh-CN" dirty="0" smtClean="0">
                <a:latin typeface="+mn-lt"/>
                <a:ea typeface="+mn-ea"/>
              </a:rPr>
              <a:t>年</a:t>
            </a:r>
            <a:r>
              <a:rPr lang="en-US" altLang="zh-CN" dirty="0"/>
              <a:t>7</a:t>
            </a:r>
            <a:r>
              <a:rPr lang="zh-CN" altLang="zh-CN" dirty="0" smtClean="0">
                <a:latin typeface="+mn-lt"/>
                <a:ea typeface="+mn-ea"/>
              </a:rPr>
              <a:t>月</a:t>
            </a:r>
            <a:r>
              <a:rPr lang="en-US" altLang="zh-CN" dirty="0"/>
              <a:t>2</a:t>
            </a:r>
            <a:r>
              <a:rPr lang="en-US" altLang="zh-CN" dirty="0" smtClean="0">
                <a:latin typeface="+mn-lt"/>
                <a:ea typeface="+mn-ea"/>
              </a:rPr>
              <a:t>9</a:t>
            </a:r>
            <a:r>
              <a:rPr lang="zh-CN" altLang="zh-CN" dirty="0" smtClean="0">
                <a:latin typeface="+mn-lt"/>
                <a:ea typeface="+mn-ea"/>
              </a:rPr>
              <a:t>日</a:t>
            </a:r>
            <a:r>
              <a:rPr lang="zh-CN" altLang="en-US" dirty="0"/>
              <a:t>“</a:t>
            </a:r>
            <a:r>
              <a:rPr lang="zh-CN" altLang="en-US" dirty="0" smtClean="0"/>
              <a:t>第三届</a:t>
            </a:r>
            <a:r>
              <a:rPr lang="zh-CN" altLang="en-US" dirty="0"/>
              <a:t>大数据科学与技术研讨会</a:t>
            </a:r>
            <a:r>
              <a:rPr lang="en-US" altLang="zh-CN" dirty="0"/>
              <a:t>——</a:t>
            </a:r>
            <a:r>
              <a:rPr lang="zh-CN" altLang="en-US" dirty="0"/>
              <a:t>大数据与脑机智能</a:t>
            </a:r>
            <a:r>
              <a:rPr lang="zh-CN" altLang="en-US" dirty="0" smtClean="0"/>
              <a:t>”</a:t>
            </a:r>
            <a:endParaRPr lang="zh-CN" altLang="en-US" dirty="0"/>
          </a:p>
        </p:txBody>
      </p:sp>
      <p:sp>
        <p:nvSpPr>
          <p:cNvPr id="10" name="矩形 9"/>
          <p:cNvSpPr/>
          <p:nvPr/>
        </p:nvSpPr>
        <p:spPr>
          <a:xfrm>
            <a:off x="5107863" y="3697010"/>
            <a:ext cx="3826689" cy="369332"/>
          </a:xfrm>
          <a:prstGeom prst="rect">
            <a:avLst/>
          </a:prstGeom>
        </p:spPr>
        <p:txBody>
          <a:bodyPr wrap="none">
            <a:spAutoFit/>
          </a:bodyPr>
          <a:lstStyle/>
          <a:p>
            <a:r>
              <a:rPr lang="en-US" altLang="zh-CN" dirty="0" smtClean="0">
                <a:latin typeface="+mj-lt"/>
                <a:ea typeface="+mn-ea"/>
              </a:rPr>
              <a:t>2016</a:t>
            </a:r>
            <a:r>
              <a:rPr lang="zh-CN" altLang="en-US" dirty="0" smtClean="0">
                <a:latin typeface="+mj-lt"/>
                <a:ea typeface="+mn-ea"/>
              </a:rPr>
              <a:t>年</a:t>
            </a:r>
            <a:r>
              <a:rPr lang="en-US" altLang="zh-CN" dirty="0" smtClean="0">
                <a:latin typeface="+mj-lt"/>
                <a:ea typeface="+mn-ea"/>
              </a:rPr>
              <a:t>4</a:t>
            </a:r>
            <a:r>
              <a:rPr lang="zh-CN" altLang="en-US" dirty="0" smtClean="0">
                <a:latin typeface="+mj-lt"/>
                <a:ea typeface="+mn-ea"/>
              </a:rPr>
              <a:t>月</a:t>
            </a:r>
            <a:r>
              <a:rPr lang="zh-CN" altLang="zh-CN" dirty="0" smtClean="0">
                <a:latin typeface="+mj-lt"/>
                <a:ea typeface="+mn-ea"/>
              </a:rPr>
              <a:t>新型</a:t>
            </a:r>
            <a:r>
              <a:rPr lang="zh-CN" altLang="zh-CN" dirty="0">
                <a:latin typeface="+mj-lt"/>
                <a:ea typeface="+mn-ea"/>
              </a:rPr>
              <a:t>存储方法学术研讨会</a:t>
            </a:r>
            <a:endParaRPr lang="zh-CN" altLang="en-US" dirty="0">
              <a:latin typeface="+mj-lt"/>
              <a:ea typeface="+mn-ea"/>
            </a:endParaRPr>
          </a:p>
        </p:txBody>
      </p:sp>
      <p:sp>
        <p:nvSpPr>
          <p:cNvPr id="11" name="矩形 10"/>
          <p:cNvSpPr/>
          <p:nvPr/>
        </p:nvSpPr>
        <p:spPr>
          <a:xfrm>
            <a:off x="4644008" y="6140544"/>
            <a:ext cx="4572000" cy="646331"/>
          </a:xfrm>
          <a:prstGeom prst="rect">
            <a:avLst/>
          </a:prstGeom>
        </p:spPr>
        <p:txBody>
          <a:bodyPr>
            <a:spAutoFit/>
          </a:bodyPr>
          <a:lstStyle/>
          <a:p>
            <a:r>
              <a:rPr lang="en-US" altLang="zh-CN" dirty="0" smtClean="0">
                <a:latin typeface="+mj-lt"/>
                <a:ea typeface="+mn-ea"/>
              </a:rPr>
              <a:t>2016</a:t>
            </a:r>
            <a:r>
              <a:rPr lang="zh-CN" altLang="en-US" dirty="0" smtClean="0">
                <a:latin typeface="+mj-lt"/>
                <a:ea typeface="+mn-ea"/>
              </a:rPr>
              <a:t>年</a:t>
            </a:r>
            <a:r>
              <a:rPr lang="en-US" altLang="zh-CN" dirty="0" smtClean="0">
                <a:latin typeface="+mj-lt"/>
                <a:ea typeface="+mn-ea"/>
              </a:rPr>
              <a:t>5</a:t>
            </a:r>
            <a:r>
              <a:rPr lang="zh-CN" altLang="en-US" dirty="0" smtClean="0">
                <a:latin typeface="+mj-lt"/>
                <a:ea typeface="+mn-ea"/>
              </a:rPr>
              <a:t>月</a:t>
            </a:r>
            <a:r>
              <a:rPr lang="en-US" altLang="zh-CN" dirty="0" smtClean="0">
                <a:latin typeface="+mj-lt"/>
                <a:ea typeface="+mn-ea"/>
              </a:rPr>
              <a:t>4</a:t>
            </a:r>
            <a:r>
              <a:rPr lang="zh-CN" altLang="en-US" dirty="0" smtClean="0">
                <a:latin typeface="+mj-lt"/>
                <a:ea typeface="+mn-ea"/>
              </a:rPr>
              <a:t>日“</a:t>
            </a:r>
            <a:r>
              <a:rPr lang="zh-CN" altLang="zh-CN" dirty="0" smtClean="0">
                <a:latin typeface="+mj-lt"/>
                <a:ea typeface="+mn-ea"/>
              </a:rPr>
              <a:t>超</a:t>
            </a:r>
            <a:r>
              <a:rPr lang="zh-CN" altLang="zh-CN" dirty="0">
                <a:latin typeface="+mj-lt"/>
                <a:ea typeface="+mn-ea"/>
              </a:rPr>
              <a:t>低功耗自旋存储与计算创新引智</a:t>
            </a:r>
            <a:r>
              <a:rPr lang="zh-CN" altLang="zh-CN" dirty="0" smtClean="0">
                <a:latin typeface="+mj-lt"/>
                <a:ea typeface="+mn-ea"/>
              </a:rPr>
              <a:t>基地</a:t>
            </a:r>
            <a:r>
              <a:rPr lang="zh-CN" altLang="en-US" dirty="0">
                <a:latin typeface="+mj-lt"/>
                <a:ea typeface="+mn-ea"/>
              </a:rPr>
              <a:t>”</a:t>
            </a:r>
            <a:r>
              <a:rPr lang="zh-CN" altLang="zh-CN" dirty="0" smtClean="0">
                <a:latin typeface="+mj-lt"/>
                <a:ea typeface="+mn-ea"/>
              </a:rPr>
              <a:t>启动</a:t>
            </a:r>
            <a:r>
              <a:rPr lang="zh-CN" altLang="zh-CN" dirty="0">
                <a:latin typeface="+mj-lt"/>
                <a:ea typeface="+mn-ea"/>
              </a:rPr>
              <a:t>仪式暨学术交流会</a:t>
            </a:r>
            <a:endParaRPr lang="zh-CN" altLang="en-US" dirty="0">
              <a:latin typeface="+mj-lt"/>
              <a:ea typeface="+mn-ea"/>
            </a:endParaRPr>
          </a:p>
        </p:txBody>
      </p:sp>
      <p:pic>
        <p:nvPicPr>
          <p:cNvPr id="12" name="Picture 2" descr="http://www.bdbc.org.cn/img/news/news-0802/pic-1.png"/>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60240" y="4266595"/>
            <a:ext cx="3714204" cy="1969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44480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拓展产业合作 组建产业联盟</a:t>
            </a:r>
            <a:endParaRPr lang="en-US" dirty="0">
              <a:solidFill>
                <a:srgbClr val="002060"/>
              </a:solidFill>
            </a:endParaRPr>
          </a:p>
        </p:txBody>
      </p:sp>
      <p:sp>
        <p:nvSpPr>
          <p:cNvPr id="3" name="内容占位符 2"/>
          <p:cNvSpPr>
            <a:spLocks noGrp="1"/>
          </p:cNvSpPr>
          <p:nvPr>
            <p:ph idx="1"/>
          </p:nvPr>
        </p:nvSpPr>
        <p:spPr/>
        <p:txBody>
          <a:bodyPr/>
          <a:lstStyle/>
          <a:p>
            <a:endParaRPr lang="en-US"/>
          </a:p>
        </p:txBody>
      </p:sp>
      <p:pic>
        <p:nvPicPr>
          <p:cNvPr id="4" name="图片 1"/>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55497" y="2593975"/>
            <a:ext cx="1919287"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p:cNvSpPr/>
          <p:nvPr/>
        </p:nvSpPr>
        <p:spPr>
          <a:xfrm>
            <a:off x="179513" y="1339880"/>
            <a:ext cx="3460273" cy="1161022"/>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algn="ctr" eaLnBrk="1" hangingPunct="1">
              <a:defRPr/>
            </a:pPr>
            <a:r>
              <a:rPr lang="zh-CN" altLang="en-US" sz="2400" b="1" dirty="0" smtClean="0">
                <a:solidFill>
                  <a:srgbClr val="FF0000"/>
                </a:solidFill>
                <a:latin typeface="黑体" pitchFamily="49" charset="-122"/>
                <a:ea typeface="黑体" pitchFamily="49" charset="-122"/>
                <a:sym typeface="黑体" pitchFamily="49" charset="-122"/>
              </a:rPr>
              <a:t>产业合作</a:t>
            </a:r>
            <a:r>
              <a:rPr lang="zh-CN" altLang="en-US" sz="2400" b="1" dirty="0" smtClean="0">
                <a:solidFill>
                  <a:srgbClr val="002060"/>
                </a:solidFill>
                <a:latin typeface="黑体" pitchFamily="49" charset="-122"/>
                <a:ea typeface="黑体" pitchFamily="49" charset="-122"/>
                <a:sym typeface="黑体" pitchFamily="49" charset="-122"/>
              </a:rPr>
              <a:t>：（</a:t>
            </a:r>
            <a:r>
              <a:rPr lang="zh-CN" altLang="en-US" sz="2400" dirty="0" smtClean="0">
                <a:solidFill>
                  <a:srgbClr val="002060"/>
                </a:solidFill>
                <a:latin typeface="黑体" pitchFamily="49" charset="-122"/>
                <a:ea typeface="黑体" pitchFamily="49" charset="-122"/>
                <a:sym typeface="黑体" pitchFamily="49" charset="-122"/>
              </a:rPr>
              <a:t>百</a:t>
            </a:r>
            <a:r>
              <a:rPr lang="zh-CN" altLang="en-US" sz="2400" dirty="0">
                <a:solidFill>
                  <a:srgbClr val="002060"/>
                </a:solidFill>
                <a:latin typeface="黑体" pitchFamily="49" charset="-122"/>
                <a:ea typeface="黑体" pitchFamily="49" charset="-122"/>
                <a:sym typeface="黑体" pitchFamily="49" charset="-122"/>
              </a:rPr>
              <a:t>度、阿里、腾讯、</a:t>
            </a:r>
            <a:r>
              <a:rPr lang="zh-CN" altLang="en-US" sz="2400" dirty="0" smtClean="0">
                <a:solidFill>
                  <a:srgbClr val="002060"/>
                </a:solidFill>
                <a:latin typeface="黑体" pitchFamily="49" charset="-122"/>
                <a:ea typeface="黑体" pitchFamily="49" charset="-122"/>
                <a:sym typeface="黑体" pitchFamily="49" charset="-122"/>
              </a:rPr>
              <a:t>联通等</a:t>
            </a:r>
            <a:r>
              <a:rPr lang="zh-CN" altLang="en-US" sz="2400" dirty="0">
                <a:solidFill>
                  <a:srgbClr val="002060"/>
                </a:solidFill>
                <a:latin typeface="黑体" pitchFamily="49" charset="-122"/>
                <a:ea typeface="黑体" pitchFamily="49" charset="-122"/>
                <a:sym typeface="黑体" pitchFamily="49" charset="-122"/>
              </a:rPr>
              <a:t>）</a:t>
            </a:r>
          </a:p>
        </p:txBody>
      </p:sp>
      <p:grpSp>
        <p:nvGrpSpPr>
          <p:cNvPr id="6" name="组 1"/>
          <p:cNvGrpSpPr>
            <a:grpSpLocks/>
          </p:cNvGrpSpPr>
          <p:nvPr/>
        </p:nvGrpSpPr>
        <p:grpSpPr bwMode="auto">
          <a:xfrm>
            <a:off x="3790950" y="1988840"/>
            <a:ext cx="2076450" cy="579438"/>
            <a:chOff x="250825" y="4941168"/>
            <a:chExt cx="2076450" cy="579686"/>
          </a:xfrm>
        </p:grpSpPr>
        <p:pic>
          <p:nvPicPr>
            <p:cNvPr id="7" name="Picture 10" descr="p1_L17lY3"/>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0825" y="4941168"/>
              <a:ext cx="2076450"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Object 29"/>
            <p:cNvGraphicFramePr>
              <a:graphicFrameLocks noChangeAspect="1"/>
            </p:cNvGraphicFramePr>
            <p:nvPr/>
          </p:nvGraphicFramePr>
          <p:xfrm>
            <a:off x="323850" y="5373216"/>
            <a:ext cx="1924050" cy="147638"/>
          </p:xfrm>
          <a:graphic>
            <a:graphicData uri="http://schemas.openxmlformats.org/presentationml/2006/ole">
              <mc:AlternateContent xmlns:mc="http://schemas.openxmlformats.org/markup-compatibility/2006">
                <mc:Choice xmlns:v="urn:schemas-microsoft-com:vml" Requires="v">
                  <p:oleObj spid="_x0000_s9252" name="位图图像" r:id="rId5" imgW="2572109" imgH="200159" progId="PBrush">
                    <p:embed/>
                  </p:oleObj>
                </mc:Choice>
                <mc:Fallback>
                  <p:oleObj name="位图图像" r:id="rId5" imgW="2572109" imgH="200159" progId="PBrush">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5373216"/>
                          <a:ext cx="1924050" cy="147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7" dir="2700000" algn="ctr" rotWithShape="0">
                                  <a:schemeClr val="bg2">
                                    <a:alpha val="74997"/>
                                  </a:schemeClr>
                                </a:outerShdw>
                              </a:effectLst>
                            </a14:hiddenEffects>
                          </a:ext>
                        </a:extLst>
                      </p:spPr>
                    </p:pic>
                  </p:oleObj>
                </mc:Fallback>
              </mc:AlternateContent>
            </a:graphicData>
          </a:graphic>
        </p:graphicFrame>
      </p:grpSp>
      <p:pic>
        <p:nvPicPr>
          <p:cNvPr id="9" name="图片 19"/>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779838" y="1340768"/>
            <a:ext cx="1800225" cy="65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圆角矩形 10"/>
          <p:cNvSpPr/>
          <p:nvPr/>
        </p:nvSpPr>
        <p:spPr>
          <a:xfrm>
            <a:off x="183402" y="2567670"/>
            <a:ext cx="3456384" cy="1588499"/>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marL="0" lvl="1"/>
            <a:r>
              <a:rPr lang="en-US" altLang="zh-CN" sz="2400" dirty="0" smtClean="0">
                <a:solidFill>
                  <a:srgbClr val="000066"/>
                </a:solidFill>
              </a:rPr>
              <a:t>2016</a:t>
            </a:r>
            <a:r>
              <a:rPr lang="zh-CN" altLang="en-US" sz="2400" dirty="0" smtClean="0">
                <a:solidFill>
                  <a:srgbClr val="000066"/>
                </a:solidFill>
              </a:rPr>
              <a:t>年</a:t>
            </a:r>
            <a:r>
              <a:rPr lang="en-US" altLang="zh-CN" sz="2400" dirty="0" smtClean="0">
                <a:solidFill>
                  <a:srgbClr val="000066"/>
                </a:solidFill>
              </a:rPr>
              <a:t>4</a:t>
            </a:r>
            <a:r>
              <a:rPr lang="zh-CN" altLang="en-US" sz="2400" dirty="0" smtClean="0">
                <a:solidFill>
                  <a:srgbClr val="000066"/>
                </a:solidFill>
              </a:rPr>
              <a:t>月</a:t>
            </a:r>
            <a:r>
              <a:rPr lang="en-US" altLang="zh-CN" sz="2400" dirty="0" smtClean="0">
                <a:solidFill>
                  <a:srgbClr val="000066"/>
                </a:solidFill>
              </a:rPr>
              <a:t>27</a:t>
            </a:r>
            <a:r>
              <a:rPr lang="zh-CN" altLang="en-US" sz="2400" dirty="0" smtClean="0">
                <a:solidFill>
                  <a:srgbClr val="000066"/>
                </a:solidFill>
              </a:rPr>
              <a:t>日签署</a:t>
            </a:r>
            <a:r>
              <a:rPr lang="en-US" altLang="zh-CN" sz="2400" dirty="0" smtClean="0">
                <a:solidFill>
                  <a:srgbClr val="000066"/>
                </a:solidFill>
              </a:rPr>
              <a:t>《</a:t>
            </a:r>
            <a:r>
              <a:rPr lang="zh-CN" altLang="zh-CN" sz="2400" dirty="0" smtClean="0">
                <a:solidFill>
                  <a:srgbClr val="000066"/>
                </a:solidFill>
              </a:rPr>
              <a:t>一</a:t>
            </a:r>
            <a:r>
              <a:rPr lang="zh-CN" altLang="zh-CN" sz="2400" dirty="0">
                <a:solidFill>
                  <a:srgbClr val="000066"/>
                </a:solidFill>
              </a:rPr>
              <a:t>汽</a:t>
            </a:r>
            <a:r>
              <a:rPr lang="en-US" altLang="zh-CN" sz="2400" dirty="0">
                <a:solidFill>
                  <a:srgbClr val="000066"/>
                </a:solidFill>
              </a:rPr>
              <a:t>-</a:t>
            </a:r>
            <a:r>
              <a:rPr lang="zh-CN" altLang="zh-CN" sz="2400" dirty="0">
                <a:solidFill>
                  <a:srgbClr val="000066"/>
                </a:solidFill>
              </a:rPr>
              <a:t>北航智能驾驶协同技术和城市路况分析预测技术合作</a:t>
            </a:r>
            <a:r>
              <a:rPr lang="zh-CN" altLang="zh-CN" sz="2400" dirty="0" smtClean="0">
                <a:solidFill>
                  <a:srgbClr val="000066"/>
                </a:solidFill>
              </a:rPr>
              <a:t>备忘录</a:t>
            </a:r>
            <a:r>
              <a:rPr lang="en-US" altLang="zh-CN" sz="2400" dirty="0" smtClean="0">
                <a:solidFill>
                  <a:srgbClr val="000066"/>
                </a:solidFill>
              </a:rPr>
              <a:t>》</a:t>
            </a:r>
            <a:endParaRPr lang="en-US" altLang="zh-CN" sz="2400" dirty="0">
              <a:solidFill>
                <a:srgbClr val="000066"/>
              </a:solidFill>
              <a:latin typeface="黑体" panose="02010609060101010101" pitchFamily="49" charset="-122"/>
              <a:ea typeface="黑体" panose="02010609060101010101" pitchFamily="49" charset="-122"/>
            </a:endParaRPr>
          </a:p>
        </p:txBody>
      </p:sp>
      <p:pic>
        <p:nvPicPr>
          <p:cNvPr id="12" name="Picture 3"/>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196022" y="4528184"/>
            <a:ext cx="2841881" cy="194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图片 19"/>
          <p:cNvPicPr>
            <a:picLocks noChangeAspect="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00192" y="4625457"/>
            <a:ext cx="2633807" cy="1755871"/>
          </a:xfrm>
          <a:prstGeom prst="rect">
            <a:avLst/>
          </a:prstGeom>
          <a:noFill/>
          <a:ln w="9525">
            <a:noFill/>
            <a:miter lim="800000"/>
            <a:headEnd/>
            <a:tailEnd/>
          </a:ln>
        </p:spPr>
      </p:pic>
      <p:pic>
        <p:nvPicPr>
          <p:cNvPr id="14" name="图片 18"/>
          <p:cNvPicPr>
            <a:picLocks noChangeAspect="1"/>
          </p:cNvPicPr>
          <p:nvPr/>
        </p:nvPicPr>
        <p:blipFill>
          <a:blip r:embed="rId10" cstate="email">
            <a:extLst>
              <a:ext uri="{28A0092B-C50C-407E-A947-70E740481C1C}">
                <a14:useLocalDpi xmlns:a14="http://schemas.microsoft.com/office/drawing/2010/main"/>
              </a:ext>
            </a:extLst>
          </a:blip>
          <a:srcRect/>
          <a:stretch>
            <a:fillRect/>
          </a:stretch>
        </p:blipFill>
        <p:spPr bwMode="auto">
          <a:xfrm>
            <a:off x="5167220" y="3729449"/>
            <a:ext cx="1171575" cy="796925"/>
          </a:xfrm>
          <a:prstGeom prst="rect">
            <a:avLst/>
          </a:prstGeom>
          <a:noFill/>
          <a:ln w="9525">
            <a:noFill/>
            <a:miter lim="800000"/>
            <a:headEnd/>
            <a:tailEnd/>
          </a:ln>
        </p:spPr>
      </p:pic>
      <p:sp>
        <p:nvSpPr>
          <p:cNvPr id="15" name="矩形 14"/>
          <p:cNvSpPr/>
          <p:nvPr/>
        </p:nvSpPr>
        <p:spPr>
          <a:xfrm>
            <a:off x="6315779" y="1295551"/>
            <a:ext cx="2803572" cy="255454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defPPr>
              <a:defRPr lang="zh-CN"/>
            </a:defPPr>
            <a:lvl1pPr algn="l" rtl="0" fontAlgn="base">
              <a:spcBef>
                <a:spcPct val="0"/>
              </a:spcBef>
              <a:spcAft>
                <a:spcPct val="0"/>
              </a:spcAft>
              <a:defRPr sz="2800" kern="1200">
                <a:solidFill>
                  <a:schemeClr val="dk1"/>
                </a:solidFill>
                <a:latin typeface="+mn-lt"/>
                <a:ea typeface="+mn-ea"/>
                <a:cs typeface="+mn-cs"/>
              </a:defRPr>
            </a:lvl1pPr>
            <a:lvl2pPr marL="457200" algn="l" rtl="0" fontAlgn="base">
              <a:spcBef>
                <a:spcPct val="0"/>
              </a:spcBef>
              <a:spcAft>
                <a:spcPct val="0"/>
              </a:spcAft>
              <a:defRPr sz="2800" kern="1200">
                <a:solidFill>
                  <a:schemeClr val="dk1"/>
                </a:solidFill>
                <a:latin typeface="+mn-lt"/>
                <a:ea typeface="+mn-ea"/>
                <a:cs typeface="+mn-cs"/>
              </a:defRPr>
            </a:lvl2pPr>
            <a:lvl3pPr marL="914400" algn="l" rtl="0" fontAlgn="base">
              <a:spcBef>
                <a:spcPct val="0"/>
              </a:spcBef>
              <a:spcAft>
                <a:spcPct val="0"/>
              </a:spcAft>
              <a:defRPr sz="2800" kern="1200">
                <a:solidFill>
                  <a:schemeClr val="dk1"/>
                </a:solidFill>
                <a:latin typeface="+mn-lt"/>
                <a:ea typeface="+mn-ea"/>
                <a:cs typeface="+mn-cs"/>
              </a:defRPr>
            </a:lvl3pPr>
            <a:lvl4pPr marL="1371600" algn="l" rtl="0" fontAlgn="base">
              <a:spcBef>
                <a:spcPct val="0"/>
              </a:spcBef>
              <a:spcAft>
                <a:spcPct val="0"/>
              </a:spcAft>
              <a:defRPr sz="2800" kern="1200">
                <a:solidFill>
                  <a:schemeClr val="dk1"/>
                </a:solidFill>
                <a:latin typeface="+mn-lt"/>
                <a:ea typeface="+mn-ea"/>
                <a:cs typeface="+mn-cs"/>
              </a:defRPr>
            </a:lvl4pPr>
            <a:lvl5pPr marL="1828800" algn="l" rtl="0" fontAlgn="base">
              <a:spcBef>
                <a:spcPct val="0"/>
              </a:spcBef>
              <a:spcAft>
                <a:spcPct val="0"/>
              </a:spcAft>
              <a:defRPr sz="2800" kern="1200">
                <a:solidFill>
                  <a:schemeClr val="dk1"/>
                </a:solidFill>
                <a:latin typeface="+mn-lt"/>
                <a:ea typeface="+mn-ea"/>
                <a:cs typeface="+mn-cs"/>
              </a:defRPr>
            </a:lvl5pPr>
            <a:lvl6pPr marL="2286000" algn="l" defTabSz="914400" rtl="0" eaLnBrk="1" latinLnBrk="0" hangingPunct="1">
              <a:defRPr sz="2800" kern="1200">
                <a:solidFill>
                  <a:schemeClr val="dk1"/>
                </a:solidFill>
                <a:latin typeface="+mn-lt"/>
                <a:ea typeface="+mn-ea"/>
                <a:cs typeface="+mn-cs"/>
              </a:defRPr>
            </a:lvl6pPr>
            <a:lvl7pPr marL="2743200" algn="l" defTabSz="914400" rtl="0" eaLnBrk="1" latinLnBrk="0" hangingPunct="1">
              <a:defRPr sz="2800" kern="1200">
                <a:solidFill>
                  <a:schemeClr val="dk1"/>
                </a:solidFill>
                <a:latin typeface="+mn-lt"/>
                <a:ea typeface="+mn-ea"/>
                <a:cs typeface="+mn-cs"/>
              </a:defRPr>
            </a:lvl7pPr>
            <a:lvl8pPr marL="3200400" algn="l" defTabSz="914400" rtl="0" eaLnBrk="1" latinLnBrk="0" hangingPunct="1">
              <a:defRPr sz="2800" kern="1200">
                <a:solidFill>
                  <a:schemeClr val="dk1"/>
                </a:solidFill>
                <a:latin typeface="+mn-lt"/>
                <a:ea typeface="+mn-ea"/>
                <a:cs typeface="+mn-cs"/>
              </a:defRPr>
            </a:lvl8pPr>
            <a:lvl9pPr marL="3657600" algn="l" defTabSz="914400" rtl="0" eaLnBrk="1" latinLnBrk="0" hangingPunct="1">
              <a:defRPr sz="2800" kern="1200">
                <a:solidFill>
                  <a:schemeClr val="dk1"/>
                </a:solidFill>
                <a:latin typeface="+mn-lt"/>
                <a:ea typeface="+mn-ea"/>
                <a:cs typeface="+mn-cs"/>
              </a:defRPr>
            </a:lvl9pPr>
          </a:lstStyle>
          <a:p>
            <a:pPr fontAlgn="auto">
              <a:spcBef>
                <a:spcPts val="0"/>
              </a:spcBef>
              <a:spcAft>
                <a:spcPts val="0"/>
              </a:spcAft>
              <a:defRPr/>
            </a:pPr>
            <a:r>
              <a:rPr lang="zh-CN" altLang="en-US" sz="2000" dirty="0" smtClean="0">
                <a:solidFill>
                  <a:prstClr val="black"/>
                </a:solidFill>
                <a:latin typeface="黑体" panose="02010609060101010101" pitchFamily="49" charset="-122"/>
                <a:ea typeface="黑体" panose="02010609060101010101" pitchFamily="49" charset="-122"/>
              </a:rPr>
              <a:t>汽车信息工委会：北京航空航天大学</a:t>
            </a:r>
            <a:r>
              <a:rPr lang="zh-CN" altLang="en-US" sz="2000" dirty="0">
                <a:solidFill>
                  <a:prstClr val="black"/>
                </a:solidFill>
                <a:latin typeface="黑体" panose="02010609060101010101" pitchFamily="49" charset="-122"/>
                <a:ea typeface="黑体" panose="02010609060101010101" pitchFamily="49" charset="-122"/>
              </a:rPr>
              <a:t>、</a:t>
            </a:r>
            <a:r>
              <a:rPr lang="zh-CN" altLang="zh-CN" sz="2000" dirty="0">
                <a:solidFill>
                  <a:prstClr val="black"/>
                </a:solidFill>
                <a:latin typeface="黑体" panose="02010609060101010101" pitchFamily="49" charset="-122"/>
                <a:ea typeface="黑体" panose="02010609060101010101" pitchFamily="49" charset="-122"/>
              </a:rPr>
              <a:t>中国一汽集团、清华大学、交通运输部公路所、大唐电信集团</a:t>
            </a:r>
            <a:r>
              <a:rPr lang="zh-CN" altLang="en-US" sz="2000" dirty="0">
                <a:solidFill>
                  <a:prstClr val="black"/>
                </a:solidFill>
                <a:latin typeface="黑体" panose="02010609060101010101" pitchFamily="49" charset="-122"/>
                <a:ea typeface="黑体" panose="02010609060101010101" pitchFamily="49" charset="-122"/>
              </a:rPr>
              <a:t>、</a:t>
            </a:r>
            <a:r>
              <a:rPr lang="en-US" altLang="zh-CN" sz="2000" dirty="0">
                <a:solidFill>
                  <a:prstClr val="black"/>
                </a:solidFill>
                <a:latin typeface="黑体" panose="02010609060101010101" pitchFamily="49" charset="-122"/>
                <a:ea typeface="黑体" panose="02010609060101010101" pitchFamily="49" charset="-122"/>
              </a:rPr>
              <a:t>360</a:t>
            </a:r>
            <a:r>
              <a:rPr lang="zh-CN" altLang="zh-CN" sz="2000" dirty="0">
                <a:solidFill>
                  <a:prstClr val="black"/>
                </a:solidFill>
                <a:latin typeface="黑体" panose="02010609060101010101" pitchFamily="49" charset="-122"/>
                <a:ea typeface="黑体" panose="02010609060101010101" pitchFamily="49" charset="-122"/>
              </a:rPr>
              <a:t>公司等高校、研究所、整车厂、信息安全公司等</a:t>
            </a:r>
            <a:r>
              <a:rPr lang="en-US" altLang="zh-CN" sz="2000" dirty="0">
                <a:solidFill>
                  <a:srgbClr val="FF0000"/>
                </a:solidFill>
                <a:latin typeface="黑体" panose="02010609060101010101" pitchFamily="49" charset="-122"/>
                <a:ea typeface="黑体" panose="02010609060101010101" pitchFamily="49" charset="-122"/>
              </a:rPr>
              <a:t>60</a:t>
            </a:r>
            <a:r>
              <a:rPr lang="zh-CN" altLang="zh-CN" sz="2000" dirty="0">
                <a:solidFill>
                  <a:srgbClr val="FF0000"/>
                </a:solidFill>
                <a:latin typeface="黑体" panose="02010609060101010101" pitchFamily="49" charset="-122"/>
                <a:ea typeface="黑体" panose="02010609060101010101" pitchFamily="49" charset="-122"/>
              </a:rPr>
              <a:t>多家单位</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6" name="圆角矩形 15"/>
          <p:cNvSpPr/>
          <p:nvPr/>
        </p:nvSpPr>
        <p:spPr>
          <a:xfrm>
            <a:off x="3149600" y="4879830"/>
            <a:ext cx="3084252" cy="1476519"/>
          </a:xfrm>
          <a:prstGeom prst="roundRect">
            <a:avLst/>
          </a:prstGeom>
          <a:solidFill>
            <a:schemeClr val="bg1">
              <a:lumMod val="95000"/>
            </a:schemeClr>
          </a:solidFill>
        </p:spPr>
        <p:style>
          <a:lnRef idx="2">
            <a:schemeClr val="accent2"/>
          </a:lnRef>
          <a:fillRef idx="1">
            <a:schemeClr val="lt1"/>
          </a:fillRef>
          <a:effectRef idx="0">
            <a:schemeClr val="accent2"/>
          </a:effectRef>
          <a:fontRef idx="minor">
            <a:schemeClr val="dk1"/>
          </a:fontRef>
        </p:style>
        <p:txBody>
          <a:bodyPr lIns="0" rIns="0" anchor="ctr"/>
          <a:lstStyle/>
          <a:p>
            <a:pPr algn="ctr" eaLnBrk="1" hangingPunct="1">
              <a:defRPr/>
            </a:pPr>
            <a:r>
              <a:rPr lang="zh-CN" altLang="en-US" sz="2400" b="1" dirty="0" smtClean="0">
                <a:solidFill>
                  <a:srgbClr val="FF0000"/>
                </a:solidFill>
                <a:latin typeface="黑体" pitchFamily="49" charset="-122"/>
                <a:ea typeface="黑体" pitchFamily="49" charset="-122"/>
                <a:sym typeface="黑体" pitchFamily="49" charset="-122"/>
              </a:rPr>
              <a:t>合作研究</a:t>
            </a:r>
            <a:r>
              <a:rPr lang="zh-CN" altLang="en-US" sz="2400" b="1" dirty="0" smtClean="0">
                <a:solidFill>
                  <a:srgbClr val="002060"/>
                </a:solidFill>
                <a:latin typeface="黑体" pitchFamily="49" charset="-122"/>
                <a:ea typeface="黑体" pitchFamily="49" charset="-122"/>
                <a:sym typeface="黑体" pitchFamily="49" charset="-122"/>
              </a:rPr>
              <a:t>：联合申请发</a:t>
            </a:r>
            <a:r>
              <a:rPr lang="en-US" altLang="zh-CN" sz="2400" b="1" dirty="0" smtClean="0">
                <a:solidFill>
                  <a:srgbClr val="002060"/>
                </a:solidFill>
                <a:latin typeface="黑体" pitchFamily="49" charset="-122"/>
                <a:ea typeface="黑体" pitchFamily="49" charset="-122"/>
                <a:sym typeface="黑体" pitchFamily="49" charset="-122"/>
              </a:rPr>
              <a:t>2</a:t>
            </a:r>
            <a:r>
              <a:rPr lang="zh-CN" altLang="en-US" sz="2400" b="1" dirty="0" smtClean="0">
                <a:solidFill>
                  <a:srgbClr val="002060"/>
                </a:solidFill>
                <a:latin typeface="黑体" pitchFamily="49" charset="-122"/>
                <a:ea typeface="黑体" pitchFamily="49" charset="-122"/>
                <a:sym typeface="黑体" pitchFamily="49" charset="-122"/>
              </a:rPr>
              <a:t>所国家工程中心：深度学习、工业大数据</a:t>
            </a:r>
            <a:endParaRPr lang="zh-CN" altLang="en-US" sz="2400" dirty="0">
              <a:solidFill>
                <a:srgbClr val="002060"/>
              </a:solidFill>
              <a:latin typeface="黑体" pitchFamily="49" charset="-122"/>
              <a:ea typeface="黑体" pitchFamily="49" charset="-122"/>
              <a:sym typeface="黑体" pitchFamily="49" charset="-122"/>
            </a:endParaRPr>
          </a:p>
        </p:txBody>
      </p:sp>
    </p:spTree>
    <p:extLst>
      <p:ext uri="{BB962C8B-B14F-4D97-AF65-F5344CB8AC3E}">
        <p14:creationId xmlns:p14="http://schemas.microsoft.com/office/powerpoint/2010/main" val="38602215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fontScale="90000"/>
          </a:bodyPr>
          <a:lstStyle/>
          <a:p>
            <a:r>
              <a:rPr lang="zh-CN" altLang="en-US" dirty="0">
                <a:solidFill>
                  <a:srgbClr val="002060"/>
                </a:solidFill>
              </a:rPr>
              <a:t>形成引领未来计算智能的学术、技术和产业基地</a:t>
            </a:r>
            <a:endParaRPr lang="en-US" dirty="0">
              <a:solidFill>
                <a:srgbClr val="002060"/>
              </a:solidFill>
            </a:endParaRPr>
          </a:p>
        </p:txBody>
      </p:sp>
      <p:sp>
        <p:nvSpPr>
          <p:cNvPr id="30" name="灯片编号占位符 2"/>
          <p:cNvSpPr>
            <a:spLocks noGrp="1"/>
          </p:cNvSpPr>
          <p:nvPr>
            <p:ph type="sldNum" sz="quarter" idx="12"/>
          </p:nvPr>
        </p:nvSpPr>
        <p:spPr>
          <a:xfrm>
            <a:off x="5390232" y="6512764"/>
            <a:ext cx="2133600" cy="365125"/>
          </a:xfrm>
        </p:spPr>
        <p:txBody>
          <a:bodyPr/>
          <a:lstStyle/>
          <a:p>
            <a:fld id="{468E83C3-F53B-4951-99BC-6418EB4083E8}" type="slidenum">
              <a:rPr lang="en-US" altLang="zh-CN" smtClean="0"/>
              <a:pPr/>
              <a:t>34</a:t>
            </a:fld>
            <a:endParaRPr lang="en-US" altLang="zh-CN"/>
          </a:p>
        </p:txBody>
      </p:sp>
      <p:sp>
        <p:nvSpPr>
          <p:cNvPr id="31" name="矩形 30"/>
          <p:cNvSpPr/>
          <p:nvPr/>
        </p:nvSpPr>
        <p:spPr bwMode="auto">
          <a:xfrm>
            <a:off x="0" y="6212991"/>
            <a:ext cx="9144000" cy="861583"/>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endParaRPr lang="zh-CN" altLang="en-US" sz="2200" dirty="0">
              <a:ln>
                <a:solidFill>
                  <a:srgbClr val="FFFFFF"/>
                </a:solidFill>
              </a:ln>
              <a:solidFill>
                <a:srgbClr val="FFFFFF"/>
              </a:solidFill>
              <a:latin typeface="黑体"/>
            </a:endParaRPr>
          </a:p>
        </p:txBody>
      </p:sp>
      <p:sp>
        <p:nvSpPr>
          <p:cNvPr id="33" name="圆角矩形 32"/>
          <p:cNvSpPr/>
          <p:nvPr/>
        </p:nvSpPr>
        <p:spPr bwMode="auto">
          <a:xfrm>
            <a:off x="942104" y="5060056"/>
            <a:ext cx="8064000" cy="1684607"/>
          </a:xfrm>
          <a:prstGeom prst="roundRect">
            <a:avLst/>
          </a:prstGeom>
          <a:solidFill>
            <a:srgbClr val="FFFF99"/>
          </a:solidFill>
          <a:ln w="285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a:endParaRPr lang="zh-CN" altLang="en-US" sz="2400" b="1" kern="0" dirty="0">
              <a:solidFill>
                <a:sysClr val="windowText" lastClr="000000"/>
              </a:solidFill>
              <a:latin typeface="Arial" pitchFamily="34" charset="0"/>
              <a:cs typeface="Arial" pitchFamily="34" charset="0"/>
            </a:endParaRPr>
          </a:p>
        </p:txBody>
      </p:sp>
      <p:sp>
        <p:nvSpPr>
          <p:cNvPr id="41" name="圆角矩形 40"/>
          <p:cNvSpPr/>
          <p:nvPr/>
        </p:nvSpPr>
        <p:spPr bwMode="auto">
          <a:xfrm>
            <a:off x="942104" y="3266473"/>
            <a:ext cx="8064000" cy="1422000"/>
          </a:xfrm>
          <a:prstGeom prst="roundRect">
            <a:avLst/>
          </a:prstGeom>
          <a:solidFill>
            <a:schemeClr val="accent5">
              <a:lumMod val="60000"/>
              <a:lumOff val="40000"/>
            </a:schemeClr>
          </a:solidFill>
          <a:ln w="285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algn="ctr"/>
            <a:endParaRPr lang="zh-CN" altLang="en-US" sz="2400" b="1" kern="0" dirty="0">
              <a:solidFill>
                <a:sysClr val="windowText" lastClr="000000"/>
              </a:solidFill>
              <a:latin typeface="Arial" pitchFamily="34" charset="0"/>
              <a:cs typeface="Arial" pitchFamily="34" charset="0"/>
            </a:endParaRPr>
          </a:p>
        </p:txBody>
      </p:sp>
      <p:sp>
        <p:nvSpPr>
          <p:cNvPr id="42" name="八边形 41"/>
          <p:cNvSpPr/>
          <p:nvPr/>
        </p:nvSpPr>
        <p:spPr bwMode="auto">
          <a:xfrm>
            <a:off x="1151889" y="3725491"/>
            <a:ext cx="468000" cy="468000"/>
          </a:xfrm>
          <a:prstGeom prst="octagon">
            <a:avLst/>
          </a:prstGeom>
          <a:solidFill>
            <a:srgbClr val="FF000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en-US" altLang="zh-CN" sz="2000" b="1" dirty="0">
                <a:ln>
                  <a:solidFill>
                    <a:schemeClr val="bg1"/>
                  </a:solidFill>
                </a:ln>
                <a:solidFill>
                  <a:schemeClr val="bg1"/>
                </a:solidFill>
                <a:latin typeface="+mj-lt"/>
              </a:rPr>
              <a:t>2</a:t>
            </a:r>
            <a:endParaRPr lang="zh-CN" altLang="en-US" sz="2000" b="1" dirty="0">
              <a:ln>
                <a:solidFill>
                  <a:schemeClr val="bg1"/>
                </a:solidFill>
              </a:ln>
              <a:solidFill>
                <a:schemeClr val="bg1"/>
              </a:solidFill>
              <a:latin typeface="+mj-lt"/>
            </a:endParaRPr>
          </a:p>
        </p:txBody>
      </p:sp>
      <p:sp>
        <p:nvSpPr>
          <p:cNvPr id="43" name="矩形 42"/>
          <p:cNvSpPr/>
          <p:nvPr/>
        </p:nvSpPr>
        <p:spPr>
          <a:xfrm>
            <a:off x="1911075" y="3272848"/>
            <a:ext cx="5476178" cy="461665"/>
          </a:xfrm>
          <a:prstGeom prst="rect">
            <a:avLst/>
          </a:prstGeom>
          <a:ln>
            <a:noFill/>
          </a:ln>
          <a:effectLst/>
        </p:spPr>
        <p:txBody>
          <a:bodyPr wrap="square">
            <a:spAutoFit/>
          </a:bodyPr>
          <a:lstStyle/>
          <a:p>
            <a:pPr algn="ctr"/>
            <a:r>
              <a:rPr lang="zh-CN" altLang="en-US" sz="2400" b="1" kern="0" dirty="0">
                <a:solidFill>
                  <a:srgbClr val="C00000"/>
                </a:solidFill>
                <a:latin typeface="Arial" pitchFamily="34" charset="0"/>
                <a:cs typeface="Arial" pitchFamily="34" charset="0"/>
              </a:rPr>
              <a:t>创造 </a:t>
            </a:r>
            <a:r>
              <a:rPr lang="en-US" altLang="zh-CN" sz="2400" b="1" kern="0" dirty="0">
                <a:solidFill>
                  <a:srgbClr val="C00000"/>
                </a:solidFill>
                <a:latin typeface="Arial" pitchFamily="34" charset="0"/>
                <a:cs typeface="Arial" pitchFamily="34" charset="0"/>
              </a:rPr>
              <a:t>2 </a:t>
            </a:r>
            <a:r>
              <a:rPr lang="zh-CN" altLang="en-US" sz="2400" b="1" kern="0" dirty="0">
                <a:solidFill>
                  <a:srgbClr val="C00000"/>
                </a:solidFill>
                <a:latin typeface="Arial" pitchFamily="34" charset="0"/>
                <a:cs typeface="Arial" pitchFamily="34" charset="0"/>
              </a:rPr>
              <a:t>类以“脑机”为核心的精准系统</a:t>
            </a:r>
          </a:p>
        </p:txBody>
      </p:sp>
      <p:sp>
        <p:nvSpPr>
          <p:cNvPr id="44" name="矩形 43"/>
          <p:cNvSpPr/>
          <p:nvPr/>
        </p:nvSpPr>
        <p:spPr>
          <a:xfrm>
            <a:off x="1993601" y="3772997"/>
            <a:ext cx="4858611" cy="615553"/>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0" tIns="0" rIns="0" bIns="0" anchor="ctr">
            <a:spAutoFit/>
          </a:bodyPr>
          <a:lstStyle/>
          <a:p>
            <a:pPr marL="342900" indent="-342900">
              <a:buClr>
                <a:srgbClr val="FF0000"/>
              </a:buClr>
              <a:buFont typeface="Wingdings" panose="05000000000000000000" pitchFamily="2" charset="2"/>
              <a:buChar char="Ø"/>
            </a:pPr>
            <a:r>
              <a:rPr lang="zh-CN" altLang="en-US" sz="2000" b="1" kern="0" dirty="0">
                <a:solidFill>
                  <a:srgbClr val="FF0000"/>
                </a:solidFill>
                <a:latin typeface="黑体" pitchFamily="49" charset="-122"/>
                <a:ea typeface="黑体" pitchFamily="49" charset="-122"/>
                <a:cs typeface="Arial" pitchFamily="34" charset="0"/>
              </a:rPr>
              <a:t>机器脑</a:t>
            </a:r>
            <a:r>
              <a:rPr lang="zh-CN" altLang="en-US" sz="2000" b="1" kern="0" dirty="0">
                <a:latin typeface="黑体" pitchFamily="49" charset="-122"/>
                <a:ea typeface="黑体" pitchFamily="49" charset="-122"/>
                <a:cs typeface="Arial" pitchFamily="34" charset="0"/>
              </a:rPr>
              <a:t>：让机器更</a:t>
            </a:r>
            <a:r>
              <a:rPr lang="zh-CN" altLang="en-US" sz="2000" b="1" kern="0" dirty="0" smtClean="0">
                <a:latin typeface="黑体" pitchFamily="49" charset="-122"/>
                <a:ea typeface="黑体" pitchFamily="49" charset="-122"/>
                <a:cs typeface="Arial" pitchFamily="34" charset="0"/>
              </a:rPr>
              <a:t>“聪明”</a:t>
            </a:r>
            <a:endParaRPr lang="en-US" altLang="zh-CN" sz="2000" b="1" kern="0" dirty="0" smtClean="0">
              <a:latin typeface="黑体" pitchFamily="49" charset="-122"/>
              <a:ea typeface="黑体" pitchFamily="49" charset="-122"/>
              <a:cs typeface="Arial" pitchFamily="34" charset="0"/>
            </a:endParaRPr>
          </a:p>
          <a:p>
            <a:pPr marL="342900" indent="-342900">
              <a:buClr>
                <a:srgbClr val="FF0000"/>
              </a:buClr>
              <a:buFont typeface="Wingdings" panose="05000000000000000000" pitchFamily="2" charset="2"/>
              <a:buChar char="Ø"/>
            </a:pPr>
            <a:r>
              <a:rPr lang="zh-CN" altLang="en-US" sz="2000" b="1" kern="0" dirty="0" smtClean="0">
                <a:solidFill>
                  <a:srgbClr val="FF0000"/>
                </a:solidFill>
                <a:latin typeface="黑体" pitchFamily="49" charset="-122"/>
                <a:ea typeface="黑体" pitchFamily="49" charset="-122"/>
                <a:cs typeface="Arial" pitchFamily="34" charset="0"/>
              </a:rPr>
              <a:t>社会脑</a:t>
            </a:r>
            <a:r>
              <a:rPr lang="zh-CN" altLang="en-US" sz="2000" b="1" kern="0" dirty="0" smtClean="0">
                <a:latin typeface="黑体" pitchFamily="49" charset="-122"/>
                <a:ea typeface="黑体" pitchFamily="49" charset="-122"/>
                <a:cs typeface="Arial" pitchFamily="34" charset="0"/>
              </a:rPr>
              <a:t>：让社会更“理性”</a:t>
            </a:r>
            <a:endParaRPr lang="zh-CN" altLang="en-US" sz="2000" b="1" kern="0" dirty="0">
              <a:latin typeface="黑体" pitchFamily="49" charset="-122"/>
              <a:ea typeface="黑体" pitchFamily="49" charset="-122"/>
              <a:cs typeface="Arial" pitchFamily="34" charset="0"/>
            </a:endParaRPr>
          </a:p>
        </p:txBody>
      </p:sp>
      <p:sp>
        <p:nvSpPr>
          <p:cNvPr id="45" name="圆角矩形 44"/>
          <p:cNvSpPr/>
          <p:nvPr/>
        </p:nvSpPr>
        <p:spPr bwMode="auto">
          <a:xfrm>
            <a:off x="942104" y="1165798"/>
            <a:ext cx="8064000" cy="1738417"/>
          </a:xfrm>
          <a:prstGeom prst="roundRect">
            <a:avLst/>
          </a:prstGeom>
          <a:solidFill>
            <a:schemeClr val="accent3">
              <a:lumMod val="40000"/>
              <a:lumOff val="60000"/>
            </a:schemeClr>
          </a:solidFill>
          <a:ln w="28575" cap="flat" cmpd="sng" algn="ctr">
            <a:noFill/>
            <a:prstDash val="soli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0" rIns="0" anchor="ctr"/>
          <a:lstStyle/>
          <a:p>
            <a:pPr lvl="0" algn="ctr">
              <a:defRPr/>
            </a:pPr>
            <a:endParaRPr lang="zh-CN" altLang="en-US" sz="2400" b="1" kern="0" dirty="0">
              <a:solidFill>
                <a:schemeClr val="bg1"/>
              </a:solidFill>
              <a:latin typeface="Arial" pitchFamily="34" charset="0"/>
              <a:cs typeface="Arial" pitchFamily="34" charset="0"/>
            </a:endParaRPr>
          </a:p>
        </p:txBody>
      </p:sp>
      <p:sp>
        <p:nvSpPr>
          <p:cNvPr id="46" name="矩形 45"/>
          <p:cNvSpPr/>
          <p:nvPr/>
        </p:nvSpPr>
        <p:spPr>
          <a:xfrm>
            <a:off x="1619889" y="1235249"/>
            <a:ext cx="5802744" cy="461665"/>
          </a:xfrm>
          <a:prstGeom prst="rect">
            <a:avLst/>
          </a:prstGeom>
          <a:ln>
            <a:noFill/>
          </a:ln>
          <a:effectLst/>
        </p:spPr>
        <p:txBody>
          <a:bodyPr wrap="square">
            <a:spAutoFit/>
          </a:bodyPr>
          <a:lstStyle/>
          <a:p>
            <a:pPr lvl="0" algn="ctr">
              <a:defRPr/>
            </a:pPr>
            <a:r>
              <a:rPr lang="zh-CN" altLang="en-US" sz="2400" b="1" kern="0" dirty="0" smtClean="0">
                <a:solidFill>
                  <a:srgbClr val="C00000"/>
                </a:solidFill>
                <a:latin typeface="Arial" pitchFamily="34" charset="0"/>
                <a:cs typeface="Arial" pitchFamily="34" charset="0"/>
              </a:rPr>
              <a:t>创建 </a:t>
            </a:r>
            <a:r>
              <a:rPr lang="en-US" altLang="zh-CN" sz="2400" b="1" kern="0" dirty="0" smtClean="0">
                <a:solidFill>
                  <a:srgbClr val="C00000"/>
                </a:solidFill>
                <a:latin typeface="Arial" pitchFamily="34" charset="0"/>
                <a:cs typeface="Arial" pitchFamily="34" charset="0"/>
              </a:rPr>
              <a:t>1 </a:t>
            </a:r>
            <a:r>
              <a:rPr lang="zh-CN" altLang="en-US" sz="2400" b="1" kern="0" dirty="0" smtClean="0">
                <a:solidFill>
                  <a:srgbClr val="C00000"/>
                </a:solidFill>
                <a:latin typeface="Arial" pitchFamily="34" charset="0"/>
                <a:cs typeface="Arial" pitchFamily="34" charset="0"/>
              </a:rPr>
              <a:t>套</a:t>
            </a:r>
            <a:r>
              <a:rPr lang="zh-CN" altLang="en-US" sz="2400" b="1" kern="0" dirty="0">
                <a:solidFill>
                  <a:srgbClr val="C00000"/>
                </a:solidFill>
                <a:latin typeface="Arial" pitchFamily="34" charset="0"/>
                <a:cs typeface="Arial" pitchFamily="34" charset="0"/>
              </a:rPr>
              <a:t>脑智能与大数据科学理论体系</a:t>
            </a:r>
          </a:p>
        </p:txBody>
      </p:sp>
      <p:sp>
        <p:nvSpPr>
          <p:cNvPr id="47" name="矩形 46"/>
          <p:cNvSpPr/>
          <p:nvPr/>
        </p:nvSpPr>
        <p:spPr>
          <a:xfrm>
            <a:off x="1911075" y="1765264"/>
            <a:ext cx="6285053" cy="923330"/>
          </a:xfrm>
          <a:prstGeom prst="rect">
            <a:avLst/>
          </a:prstGeom>
          <a:noFill/>
          <a:ln>
            <a:noFill/>
          </a:ln>
          <a:effectLst/>
          <a:scene3d>
            <a:camera prst="orthographicFront">
              <a:rot lat="0" lon="0" rev="0"/>
            </a:camera>
            <a:lightRig rig="balanced" dir="t">
              <a:rot lat="0" lon="0" rev="8700000"/>
            </a:lightRig>
          </a:scene3d>
          <a:sp3d>
            <a:bevelT w="190500" h="38100"/>
          </a:sp3d>
        </p:spPr>
        <p:txBody>
          <a:bodyPr wrap="square" lIns="0" tIns="0" rIns="0" bIns="0" anchor="ctr">
            <a:spAutoFit/>
          </a:bodyPr>
          <a:lstStyle/>
          <a:p>
            <a:pPr marL="342900" indent="-342900">
              <a:buClr>
                <a:srgbClr val="FF0000"/>
              </a:buClr>
              <a:buFont typeface="Wingdings" panose="05000000000000000000" pitchFamily="2" charset="2"/>
              <a:buChar char="Ø"/>
            </a:pPr>
            <a:r>
              <a:rPr lang="en-US" altLang="zh-CN" sz="2000" b="1" kern="0" dirty="0">
                <a:latin typeface="黑体" pitchFamily="49" charset="-122"/>
                <a:ea typeface="黑体" pitchFamily="49" charset="-122"/>
                <a:cs typeface="Arial" pitchFamily="34" charset="0"/>
              </a:rPr>
              <a:t>Nature</a:t>
            </a:r>
            <a:r>
              <a:rPr lang="zh-CN" altLang="en-US" sz="2000" b="1" kern="0" dirty="0">
                <a:latin typeface="黑体" pitchFamily="49" charset="-122"/>
                <a:ea typeface="黑体" pitchFamily="49" charset="-122"/>
                <a:cs typeface="Arial" pitchFamily="34" charset="0"/>
              </a:rPr>
              <a:t>、</a:t>
            </a:r>
            <a:r>
              <a:rPr lang="en-US" altLang="zh-CN" sz="2000" b="1" kern="0" dirty="0">
                <a:latin typeface="黑体" pitchFamily="49" charset="-122"/>
                <a:ea typeface="黑体" pitchFamily="49" charset="-122"/>
                <a:cs typeface="Arial" pitchFamily="34" charset="0"/>
              </a:rPr>
              <a:t>Science</a:t>
            </a:r>
            <a:r>
              <a:rPr lang="zh-CN" altLang="en-US" sz="2000" b="1" kern="0" dirty="0">
                <a:latin typeface="黑体" pitchFamily="49" charset="-122"/>
                <a:ea typeface="黑体" pitchFamily="49" charset="-122"/>
                <a:cs typeface="Arial" pitchFamily="34" charset="0"/>
              </a:rPr>
              <a:t>、领域顶级刊物等</a:t>
            </a:r>
            <a:r>
              <a:rPr lang="zh-CN" altLang="en-US" sz="2000" b="1" kern="0" dirty="0" smtClean="0">
                <a:latin typeface="黑体" pitchFamily="49" charset="-122"/>
                <a:ea typeface="黑体" pitchFamily="49" charset="-122"/>
                <a:cs typeface="Arial" pitchFamily="34" charset="0"/>
              </a:rPr>
              <a:t>论文</a:t>
            </a:r>
            <a:r>
              <a:rPr lang="en-US" altLang="zh-CN" sz="2000" b="1" kern="0" dirty="0" smtClean="0">
                <a:latin typeface="黑体" pitchFamily="49" charset="-122"/>
                <a:ea typeface="黑体" pitchFamily="49" charset="-122"/>
                <a:cs typeface="Arial" pitchFamily="34" charset="0"/>
              </a:rPr>
              <a:t>100</a:t>
            </a:r>
            <a:r>
              <a:rPr lang="zh-CN" altLang="en-US" sz="2000" b="1" kern="0" dirty="0">
                <a:latin typeface="黑体" pitchFamily="49" charset="-122"/>
                <a:ea typeface="黑体" pitchFamily="49" charset="-122"/>
                <a:cs typeface="Arial" pitchFamily="34" charset="0"/>
              </a:rPr>
              <a:t>篇以上；国际国内发明专利</a:t>
            </a:r>
            <a:r>
              <a:rPr lang="en-US" altLang="zh-CN" sz="2000" b="1" kern="0" dirty="0">
                <a:latin typeface="黑体" pitchFamily="49" charset="-122"/>
                <a:ea typeface="黑体" pitchFamily="49" charset="-122"/>
                <a:cs typeface="Arial" pitchFamily="34" charset="0"/>
              </a:rPr>
              <a:t>50</a:t>
            </a:r>
            <a:r>
              <a:rPr lang="zh-CN" altLang="en-US" sz="2000" b="1" kern="0" dirty="0">
                <a:latin typeface="黑体" pitchFamily="49" charset="-122"/>
                <a:ea typeface="黑体" pitchFamily="49" charset="-122"/>
                <a:cs typeface="Arial" pitchFamily="34" charset="0"/>
              </a:rPr>
              <a:t>项</a:t>
            </a:r>
            <a:r>
              <a:rPr lang="zh-CN" altLang="en-US" sz="2000" b="1" kern="0" dirty="0" smtClean="0">
                <a:latin typeface="黑体" pitchFamily="49" charset="-122"/>
                <a:ea typeface="黑体" pitchFamily="49" charset="-122"/>
                <a:cs typeface="Arial" pitchFamily="34" charset="0"/>
              </a:rPr>
              <a:t>以上</a:t>
            </a:r>
            <a:endParaRPr lang="en-US" altLang="zh-CN" sz="2000" b="1" kern="0" dirty="0" smtClean="0">
              <a:latin typeface="黑体" pitchFamily="49" charset="-122"/>
              <a:ea typeface="黑体" pitchFamily="49" charset="-122"/>
              <a:cs typeface="Arial" pitchFamily="34" charset="0"/>
            </a:endParaRPr>
          </a:p>
          <a:p>
            <a:pPr marL="342900" indent="-342900">
              <a:buClr>
                <a:srgbClr val="FF0000"/>
              </a:buClr>
              <a:buFont typeface="Wingdings" panose="05000000000000000000" pitchFamily="2" charset="2"/>
              <a:buChar char="Ø"/>
            </a:pPr>
            <a:r>
              <a:rPr lang="zh-CN" altLang="en-US" sz="2000" b="1" kern="0" dirty="0" smtClean="0">
                <a:latin typeface="黑体" pitchFamily="49" charset="-122"/>
                <a:ea typeface="黑体" pitchFamily="49" charset="-122"/>
                <a:cs typeface="Arial" pitchFamily="34" charset="0"/>
              </a:rPr>
              <a:t>国际学术大奖、国际顶级会议大奖、国家级科技奖励</a:t>
            </a:r>
            <a:endParaRPr lang="zh-CN" altLang="en-US" sz="2000" b="1" kern="0" dirty="0">
              <a:latin typeface="黑体" pitchFamily="49" charset="-122"/>
              <a:ea typeface="黑体" pitchFamily="49" charset="-122"/>
              <a:cs typeface="Arial" pitchFamily="34" charset="0"/>
            </a:endParaRPr>
          </a:p>
        </p:txBody>
      </p:sp>
      <p:sp>
        <p:nvSpPr>
          <p:cNvPr id="48" name="八边形 47"/>
          <p:cNvSpPr/>
          <p:nvPr/>
        </p:nvSpPr>
        <p:spPr bwMode="auto">
          <a:xfrm>
            <a:off x="1151889" y="1876205"/>
            <a:ext cx="468000" cy="468000"/>
          </a:xfrm>
          <a:prstGeom prst="octagon">
            <a:avLst/>
          </a:prstGeom>
          <a:solidFill>
            <a:srgbClr val="FF000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en-US" altLang="zh-CN" sz="2000" b="1" dirty="0" smtClean="0">
                <a:ln>
                  <a:solidFill>
                    <a:schemeClr val="bg1"/>
                  </a:solidFill>
                </a:ln>
                <a:solidFill>
                  <a:schemeClr val="bg1"/>
                </a:solidFill>
                <a:latin typeface="+mj-lt"/>
              </a:rPr>
              <a:t>3</a:t>
            </a:r>
            <a:endParaRPr lang="zh-CN" altLang="en-US" sz="2000" b="1" dirty="0" smtClean="0">
              <a:ln>
                <a:solidFill>
                  <a:schemeClr val="bg1"/>
                </a:solidFill>
              </a:ln>
              <a:solidFill>
                <a:schemeClr val="bg1"/>
              </a:solidFill>
              <a:latin typeface="+mj-lt"/>
            </a:endParaRPr>
          </a:p>
        </p:txBody>
      </p:sp>
      <p:sp>
        <p:nvSpPr>
          <p:cNvPr id="49" name="圆角矩形 48"/>
          <p:cNvSpPr/>
          <p:nvPr/>
        </p:nvSpPr>
        <p:spPr bwMode="auto">
          <a:xfrm>
            <a:off x="185318" y="1258296"/>
            <a:ext cx="640080" cy="1645920"/>
          </a:xfrm>
          <a:prstGeom prst="roundRect">
            <a:avLst/>
          </a:prstGeom>
          <a:solidFill>
            <a:schemeClr val="accent3">
              <a:lumMod val="75000"/>
            </a:schemeClr>
          </a:solidFill>
          <a:ln w="381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顶</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尖</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成</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果</a:t>
            </a:r>
            <a:endParaRPr lang="zh-CN" altLang="en-US" sz="2400" b="1" kern="0" dirty="0">
              <a:solidFill>
                <a:schemeClr val="bg1"/>
              </a:solidFill>
              <a:latin typeface="Times New Roman"/>
              <a:ea typeface="黑体"/>
            </a:endParaRPr>
          </a:p>
        </p:txBody>
      </p:sp>
      <p:sp>
        <p:nvSpPr>
          <p:cNvPr id="50" name="圆角矩形 49"/>
          <p:cNvSpPr/>
          <p:nvPr/>
        </p:nvSpPr>
        <p:spPr bwMode="auto">
          <a:xfrm>
            <a:off x="191839" y="3195680"/>
            <a:ext cx="640080" cy="1645920"/>
          </a:xfrm>
          <a:prstGeom prst="roundRect">
            <a:avLst/>
          </a:prstGeom>
          <a:solidFill>
            <a:schemeClr val="accent5">
              <a:lumMod val="75000"/>
            </a:schemeClr>
          </a:solidFill>
          <a:ln w="381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精</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准</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系</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统</a:t>
            </a:r>
            <a:endParaRPr lang="zh-CN" altLang="en-US" sz="2400" b="1" kern="0" dirty="0">
              <a:solidFill>
                <a:schemeClr val="bg1"/>
              </a:solidFill>
              <a:latin typeface="Times New Roman"/>
              <a:ea typeface="黑体"/>
            </a:endParaRPr>
          </a:p>
        </p:txBody>
      </p:sp>
      <p:sp>
        <p:nvSpPr>
          <p:cNvPr id="51" name="圆角矩形 50"/>
          <p:cNvSpPr/>
          <p:nvPr/>
        </p:nvSpPr>
        <p:spPr bwMode="auto">
          <a:xfrm>
            <a:off x="204608" y="5098743"/>
            <a:ext cx="640080" cy="1645920"/>
          </a:xfrm>
          <a:prstGeom prst="roundRect">
            <a:avLst/>
          </a:prstGeom>
          <a:solidFill>
            <a:schemeClr val="accent6">
              <a:lumMod val="75000"/>
            </a:schemeClr>
          </a:solidFill>
          <a:ln w="38100" cap="flat" cmpd="sng" algn="ctr">
            <a:noFill/>
            <a:prstDash val="soli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chor="ctr"/>
          <a:lstStyle/>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高</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端</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平</a:t>
            </a:r>
            <a:endParaRPr lang="en-US" altLang="zh-CN" sz="2400" b="1" kern="0" dirty="0" smtClean="0">
              <a:solidFill>
                <a:schemeClr val="bg1"/>
              </a:solidFill>
              <a:latin typeface="Times New Roman"/>
              <a:ea typeface="黑体"/>
            </a:endParaRPr>
          </a:p>
          <a:p>
            <a:pPr algn="ctr" fontAlgn="auto">
              <a:lnSpc>
                <a:spcPct val="90000"/>
              </a:lnSpc>
              <a:spcBef>
                <a:spcPts val="0"/>
              </a:spcBef>
              <a:spcAft>
                <a:spcPts val="0"/>
              </a:spcAft>
              <a:defRPr/>
            </a:pPr>
            <a:r>
              <a:rPr lang="zh-CN" altLang="en-US" sz="2400" b="1" kern="0" dirty="0" smtClean="0">
                <a:solidFill>
                  <a:schemeClr val="bg1"/>
                </a:solidFill>
                <a:latin typeface="Times New Roman"/>
                <a:ea typeface="黑体"/>
              </a:rPr>
              <a:t>台</a:t>
            </a:r>
            <a:endParaRPr lang="zh-CN" altLang="en-US" sz="2400" b="1" kern="0" dirty="0">
              <a:solidFill>
                <a:schemeClr val="bg1"/>
              </a:solidFill>
              <a:latin typeface="Times New Roman"/>
              <a:ea typeface="黑体"/>
            </a:endParaRPr>
          </a:p>
        </p:txBody>
      </p:sp>
      <p:sp>
        <p:nvSpPr>
          <p:cNvPr id="52" name="八边形 51"/>
          <p:cNvSpPr/>
          <p:nvPr/>
        </p:nvSpPr>
        <p:spPr bwMode="auto">
          <a:xfrm>
            <a:off x="1143326" y="5721088"/>
            <a:ext cx="468000" cy="468000"/>
          </a:xfrm>
          <a:prstGeom prst="octagon">
            <a:avLst/>
          </a:prstGeom>
          <a:solidFill>
            <a:srgbClr val="FF0000"/>
          </a:solidFill>
          <a:ln>
            <a:noFill/>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en-US" altLang="zh-CN" sz="2000" b="1" dirty="0">
                <a:ln>
                  <a:solidFill>
                    <a:schemeClr val="bg1"/>
                  </a:solidFill>
                </a:ln>
                <a:solidFill>
                  <a:schemeClr val="bg1"/>
                </a:solidFill>
                <a:latin typeface="+mj-lt"/>
              </a:rPr>
              <a:t>1</a:t>
            </a:r>
            <a:endParaRPr lang="zh-CN" altLang="en-US" sz="2000" b="1" dirty="0">
              <a:ln>
                <a:solidFill>
                  <a:schemeClr val="bg1"/>
                </a:solidFill>
              </a:ln>
              <a:solidFill>
                <a:schemeClr val="bg1"/>
              </a:solidFill>
              <a:latin typeface="+mj-lt"/>
            </a:endParaRPr>
          </a:p>
        </p:txBody>
      </p:sp>
      <p:sp>
        <p:nvSpPr>
          <p:cNvPr id="53" name="矩形 52"/>
          <p:cNvSpPr/>
          <p:nvPr/>
        </p:nvSpPr>
        <p:spPr>
          <a:xfrm>
            <a:off x="1911074" y="5164600"/>
            <a:ext cx="6758363" cy="461665"/>
          </a:xfrm>
          <a:prstGeom prst="rect">
            <a:avLst/>
          </a:prstGeom>
        </p:spPr>
        <p:txBody>
          <a:bodyPr wrap="square">
            <a:spAutoFit/>
          </a:bodyPr>
          <a:lstStyle/>
          <a:p>
            <a:r>
              <a:rPr lang="zh-CN" altLang="en-US" sz="2400" b="1" kern="0" dirty="0" smtClean="0">
                <a:solidFill>
                  <a:srgbClr val="C00000"/>
                </a:solidFill>
                <a:latin typeface="Arial" pitchFamily="34" charset="0"/>
                <a:cs typeface="Arial" pitchFamily="34" charset="0"/>
              </a:rPr>
              <a:t>搭建</a:t>
            </a:r>
            <a:r>
              <a:rPr lang="en-US" altLang="zh-CN" sz="2400" b="1" kern="0" dirty="0" smtClean="0">
                <a:solidFill>
                  <a:srgbClr val="C00000"/>
                </a:solidFill>
                <a:latin typeface="Arial" pitchFamily="34" charset="0"/>
                <a:cs typeface="Arial" pitchFamily="34" charset="0"/>
              </a:rPr>
              <a:t>1</a:t>
            </a:r>
            <a:r>
              <a:rPr lang="zh-CN" altLang="en-US" sz="2400" b="1" kern="0" dirty="0" smtClean="0">
                <a:solidFill>
                  <a:srgbClr val="C00000"/>
                </a:solidFill>
                <a:latin typeface="Arial" pitchFamily="34" charset="0"/>
                <a:cs typeface="Arial" pitchFamily="34" charset="0"/>
              </a:rPr>
              <a:t>个一流高端</a:t>
            </a:r>
            <a:r>
              <a:rPr lang="zh-CN" altLang="en-US" sz="2400" b="1" kern="0" dirty="0">
                <a:solidFill>
                  <a:srgbClr val="C00000"/>
                </a:solidFill>
                <a:latin typeface="Arial" pitchFamily="34" charset="0"/>
                <a:cs typeface="Arial" pitchFamily="34" charset="0"/>
              </a:rPr>
              <a:t>科技创新和人才培养平台</a:t>
            </a:r>
          </a:p>
        </p:txBody>
      </p:sp>
      <p:sp>
        <p:nvSpPr>
          <p:cNvPr id="54" name="矩形 53"/>
          <p:cNvSpPr/>
          <p:nvPr/>
        </p:nvSpPr>
        <p:spPr>
          <a:xfrm>
            <a:off x="1883048" y="5590169"/>
            <a:ext cx="5833648" cy="1015663"/>
          </a:xfrm>
          <a:prstGeom prst="rect">
            <a:avLst/>
          </a:prstGeom>
        </p:spPr>
        <p:txBody>
          <a:bodyPr wrap="none">
            <a:spAutoFit/>
          </a:bodyPr>
          <a:lstStyle/>
          <a:p>
            <a:pPr marL="285750" indent="-285750">
              <a:buFont typeface="Wingdings" panose="05000000000000000000" pitchFamily="2" charset="2"/>
              <a:buChar char="Ø"/>
            </a:pPr>
            <a:r>
              <a:rPr lang="zh-CN" altLang="en-US" sz="2000" b="1" kern="0" dirty="0">
                <a:solidFill>
                  <a:sysClr val="windowText" lastClr="000000"/>
                </a:solidFill>
                <a:latin typeface="Arial" pitchFamily="34" charset="0"/>
                <a:cs typeface="Arial" pitchFamily="34" charset="0"/>
              </a:rPr>
              <a:t>顶尖学术</a:t>
            </a:r>
            <a:r>
              <a:rPr lang="zh-CN" altLang="en-US" sz="2000" b="1" kern="0" dirty="0" smtClean="0">
                <a:solidFill>
                  <a:sysClr val="windowText" lastClr="000000"/>
                </a:solidFill>
                <a:latin typeface="Arial" pitchFamily="34" charset="0"/>
                <a:cs typeface="Arial" pitchFamily="34" charset="0"/>
              </a:rPr>
              <a:t>大师、国际一流人才、潜质青年学者</a:t>
            </a:r>
            <a:endParaRPr lang="en-US" altLang="zh-CN" sz="2000" b="1" kern="0" dirty="0" smtClean="0">
              <a:solidFill>
                <a:sysClr val="windowText" lastClr="000000"/>
              </a:solidFill>
              <a:latin typeface="Arial" pitchFamily="34" charset="0"/>
              <a:cs typeface="Arial" pitchFamily="34" charset="0"/>
            </a:endParaRPr>
          </a:p>
          <a:p>
            <a:pPr marL="285750" indent="-285750">
              <a:buFont typeface="Wingdings" panose="05000000000000000000" pitchFamily="2" charset="2"/>
              <a:buChar char="Ø"/>
            </a:pPr>
            <a:r>
              <a:rPr lang="zh-CN" altLang="en-US" sz="2000" b="1" kern="0" dirty="0">
                <a:solidFill>
                  <a:sysClr val="windowText" lastClr="000000"/>
                </a:solidFill>
                <a:latin typeface="Arial" pitchFamily="34" charset="0"/>
                <a:cs typeface="Arial" pitchFamily="34" charset="0"/>
              </a:rPr>
              <a:t>创办“</a:t>
            </a:r>
            <a:r>
              <a:rPr lang="en-US" altLang="zh-CN" sz="2000" b="1" kern="0" dirty="0">
                <a:solidFill>
                  <a:sysClr val="windowText" lastClr="000000"/>
                </a:solidFill>
                <a:latin typeface="Arial" pitchFamily="34" charset="0"/>
                <a:cs typeface="Arial" pitchFamily="34" charset="0"/>
              </a:rPr>
              <a:t>Computational Brain</a:t>
            </a:r>
            <a:r>
              <a:rPr lang="zh-CN" altLang="en-US" sz="2000" b="1" kern="0" dirty="0">
                <a:solidFill>
                  <a:sysClr val="windowText" lastClr="000000"/>
                </a:solidFill>
                <a:latin typeface="Arial" pitchFamily="34" charset="0"/>
                <a:cs typeface="Arial" pitchFamily="34" charset="0"/>
              </a:rPr>
              <a:t>”国际期刊和</a:t>
            </a:r>
            <a:r>
              <a:rPr lang="zh-CN" altLang="en-US" sz="2000" b="1" kern="0" dirty="0" smtClean="0">
                <a:solidFill>
                  <a:sysClr val="windowText" lastClr="000000"/>
                </a:solidFill>
                <a:latin typeface="Arial" pitchFamily="34" charset="0"/>
                <a:cs typeface="Arial" pitchFamily="34" charset="0"/>
              </a:rPr>
              <a:t>会议</a:t>
            </a:r>
            <a:endParaRPr lang="en-US" altLang="zh-CN" sz="2000" b="1" kern="0" dirty="0" smtClean="0">
              <a:solidFill>
                <a:sysClr val="windowText" lastClr="000000"/>
              </a:solidFill>
              <a:latin typeface="Arial" pitchFamily="34" charset="0"/>
              <a:cs typeface="Arial" pitchFamily="34" charset="0"/>
            </a:endParaRPr>
          </a:p>
          <a:p>
            <a:pPr marL="285750" indent="-285750">
              <a:buFont typeface="Wingdings" panose="05000000000000000000" pitchFamily="2" charset="2"/>
              <a:buChar char="Ø"/>
            </a:pPr>
            <a:r>
              <a:rPr lang="zh-CN" altLang="en-US" sz="2000" b="1" kern="0" dirty="0">
                <a:solidFill>
                  <a:sysClr val="windowText" lastClr="000000"/>
                </a:solidFill>
                <a:latin typeface="Arial" pitchFamily="34" charset="0"/>
                <a:cs typeface="Arial" pitchFamily="34" charset="0"/>
              </a:rPr>
              <a:t>建设国际一流的机脑智能创新</a:t>
            </a:r>
            <a:r>
              <a:rPr lang="zh-CN" altLang="en-US" sz="2000" b="1" kern="0" dirty="0" smtClean="0">
                <a:solidFill>
                  <a:sysClr val="windowText" lastClr="000000"/>
                </a:solidFill>
                <a:latin typeface="Arial" pitchFamily="34" charset="0"/>
                <a:cs typeface="Arial" pitchFamily="34" charset="0"/>
              </a:rPr>
              <a:t>研究中心</a:t>
            </a:r>
            <a:endParaRPr lang="zh-CN" altLang="en-US" sz="2000" b="1" kern="0" dirty="0">
              <a:solidFill>
                <a:sysClr val="windowText" lastClr="000000"/>
              </a:solidFill>
              <a:latin typeface="Arial" pitchFamily="34" charset="0"/>
              <a:cs typeface="Arial" pitchFamily="34" charset="0"/>
            </a:endParaRPr>
          </a:p>
        </p:txBody>
      </p:sp>
    </p:spTree>
    <p:extLst>
      <p:ext uri="{BB962C8B-B14F-4D97-AF65-F5344CB8AC3E}">
        <p14:creationId xmlns:p14="http://schemas.microsoft.com/office/powerpoint/2010/main" val="30924242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8466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矩形 57"/>
          <p:cNvSpPr/>
          <p:nvPr/>
        </p:nvSpPr>
        <p:spPr bwMode="auto">
          <a:xfrm>
            <a:off x="0" y="5912858"/>
            <a:ext cx="9144000" cy="862012"/>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3" name="标题 2"/>
          <p:cNvSpPr>
            <a:spLocks noGrp="1"/>
          </p:cNvSpPr>
          <p:nvPr>
            <p:ph type="title"/>
          </p:nvPr>
        </p:nvSpPr>
        <p:spPr/>
        <p:txBody>
          <a:bodyPr vert="horz" lIns="91440" tIns="45720" rIns="91440" bIns="45720" rtlCol="0" anchor="ctr">
            <a:normAutofit/>
          </a:bodyPr>
          <a:lstStyle/>
          <a:p>
            <a:r>
              <a:rPr lang="zh-CN" altLang="en-US" dirty="0" smtClean="0">
                <a:solidFill>
                  <a:srgbClr val="002060"/>
                </a:solidFill>
              </a:rPr>
              <a:t>中心定位：融合</a:t>
            </a:r>
            <a:r>
              <a:rPr lang="zh-CN" altLang="en-US" dirty="0">
                <a:solidFill>
                  <a:srgbClr val="002060"/>
                </a:solidFill>
              </a:rPr>
              <a:t>两条途径，构建“脑机”</a:t>
            </a:r>
          </a:p>
        </p:txBody>
      </p:sp>
      <p:sp>
        <p:nvSpPr>
          <p:cNvPr id="11268" name="灯片编号占位符 2"/>
          <p:cNvSpPr>
            <a:spLocks noGrp="1"/>
          </p:cNvSpPr>
          <p:nvPr>
            <p:ph type="sldNum" sz="quarter" idx="12"/>
          </p:nvPr>
        </p:nvSpPr>
        <p:spPr>
          <a:xfrm>
            <a:off x="5390232" y="6273220"/>
            <a:ext cx="2133600" cy="3651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fld id="{8833781B-30FF-4DFB-9855-9254FF65A1DA}" type="slidenum">
              <a:rPr lang="en-US" altLang="zh-CN">
                <a:solidFill>
                  <a:srgbClr val="FFFFFF"/>
                </a:solidFill>
              </a:rPr>
              <a:pPr eaLnBrk="1" hangingPunct="1">
                <a:buFont typeface="Arial" panose="020B0604020202020204" pitchFamily="34" charset="0"/>
                <a:buNone/>
              </a:pPr>
              <a:t>4</a:t>
            </a:fld>
            <a:endParaRPr lang="en-US" altLang="zh-CN">
              <a:solidFill>
                <a:srgbClr val="FFFFFF"/>
              </a:solidFill>
            </a:endParaRPr>
          </a:p>
        </p:txBody>
      </p:sp>
      <p:sp>
        <p:nvSpPr>
          <p:cNvPr id="72" name="AutoShape 30"/>
          <p:cNvSpPr>
            <a:spLocks noChangeArrowheads="1"/>
          </p:cNvSpPr>
          <p:nvPr/>
        </p:nvSpPr>
        <p:spPr bwMode="auto">
          <a:xfrm>
            <a:off x="6359525" y="940808"/>
            <a:ext cx="1452563" cy="1252537"/>
          </a:xfrm>
          <a:prstGeom prst="flowChartAlternateProcess">
            <a:avLst/>
          </a:prstGeom>
          <a:solidFill>
            <a:schemeClr val="accent1">
              <a:lumMod val="60000"/>
              <a:lumOff val="40000"/>
            </a:schemeClr>
          </a:solidFill>
          <a:ln w="9525">
            <a:solidFill>
              <a:schemeClr val="tx1"/>
            </a:solidFill>
            <a:miter lim="800000"/>
            <a:headEnd/>
            <a:tailEnd/>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fontAlgn="auto" hangingPunct="1">
              <a:spcBef>
                <a:spcPts val="0"/>
              </a:spcBef>
              <a:spcAft>
                <a:spcPts val="0"/>
              </a:spcAft>
              <a:buFont typeface="Arial" charset="0"/>
              <a:buNone/>
              <a:defRPr/>
            </a:pPr>
            <a:r>
              <a:rPr lang="zh-CN" altLang="en-US" sz="3200" b="1" dirty="0" smtClean="0">
                <a:latin typeface="黑体" pitchFamily="49" charset="-122"/>
                <a:ea typeface="黑体" pitchFamily="49" charset="-122"/>
              </a:rPr>
              <a:t>认知脑</a:t>
            </a:r>
            <a:endParaRPr lang="en-US" altLang="zh-CN" sz="3200" b="1" dirty="0" smtClean="0">
              <a:latin typeface="黑体" pitchFamily="49" charset="-122"/>
              <a:ea typeface="黑体" pitchFamily="49" charset="-122"/>
            </a:endParaRPr>
          </a:p>
          <a:p>
            <a:pPr algn="ctr" eaLnBrk="1" fontAlgn="auto" hangingPunct="1">
              <a:spcBef>
                <a:spcPts val="0"/>
              </a:spcBef>
              <a:spcAft>
                <a:spcPts val="0"/>
              </a:spcAft>
              <a:buFont typeface="Arial" charset="0"/>
              <a:buNone/>
              <a:defRPr/>
            </a:pPr>
            <a:r>
              <a:rPr lang="zh-CN" altLang="en-US" sz="3200" b="1" dirty="0" smtClean="0">
                <a:latin typeface="黑体" pitchFamily="49" charset="-122"/>
                <a:ea typeface="黑体" pitchFamily="49" charset="-122"/>
              </a:rPr>
              <a:t>模拟脑</a:t>
            </a:r>
          </a:p>
        </p:txBody>
      </p:sp>
      <p:sp>
        <p:nvSpPr>
          <p:cNvPr id="48" name="梯形 3"/>
          <p:cNvSpPr/>
          <p:nvPr/>
        </p:nvSpPr>
        <p:spPr bwMode="auto">
          <a:xfrm>
            <a:off x="3865563" y="2133020"/>
            <a:ext cx="1414462" cy="3713180"/>
          </a:xfrm>
          <a:prstGeom prst="upArrow">
            <a:avLst/>
          </a:prstGeom>
          <a:gradFill flip="none" rotWithShape="1">
            <a:gsLst>
              <a:gs pos="0">
                <a:schemeClr val="accent5">
                  <a:lumMod val="40000"/>
                  <a:lumOff val="60000"/>
                </a:schemeClr>
              </a:gs>
              <a:gs pos="45000">
                <a:schemeClr val="accent5">
                  <a:lumMod val="40000"/>
                  <a:lumOff val="60000"/>
                </a:schemeClr>
              </a:gs>
              <a:gs pos="100000">
                <a:srgbClr val="FFFF00"/>
              </a:gs>
            </a:gsLst>
            <a:lin ang="16200000" scaled="1"/>
            <a:tileRect/>
          </a:gradFill>
          <a:ln>
            <a:solidFill>
              <a:schemeClr val="tx1"/>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6162" name="Text Box 42"/>
          <p:cNvSpPr txBox="1">
            <a:spLocks noChangeArrowheads="1"/>
          </p:cNvSpPr>
          <p:nvPr/>
        </p:nvSpPr>
        <p:spPr bwMode="auto">
          <a:xfrm>
            <a:off x="5424511" y="6324020"/>
            <a:ext cx="1195388" cy="382588"/>
          </a:xfrm>
          <a:prstGeom prst="roundRect">
            <a:avLst/>
          </a:prstGeom>
          <a:noFill/>
          <a:ln w="9525">
            <a:solidFill>
              <a:srgbClr val="000000"/>
            </a:solidFill>
            <a:miter lim="800000"/>
            <a:headEnd/>
            <a:tailEnd/>
          </a:ln>
          <a:extLst/>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spcBef>
                <a:spcPts val="0"/>
              </a:spcBef>
              <a:spcAft>
                <a:spcPts val="0"/>
              </a:spcAft>
              <a:defRPr/>
            </a:pPr>
            <a:r>
              <a:rPr lang="zh-CN" altLang="en-US" sz="2400" b="1" dirty="0">
                <a:solidFill>
                  <a:srgbClr val="FF0000"/>
                </a:solidFill>
                <a:latin typeface="+mj-lt"/>
                <a:ea typeface="黑体" pitchFamily="49" charset="-122"/>
              </a:rPr>
              <a:t>Nature</a:t>
            </a:r>
          </a:p>
        </p:txBody>
      </p:sp>
      <p:sp>
        <p:nvSpPr>
          <p:cNvPr id="6163" name="Text Box 41"/>
          <p:cNvSpPr txBox="1">
            <a:spLocks noChangeArrowheads="1"/>
          </p:cNvSpPr>
          <p:nvPr/>
        </p:nvSpPr>
        <p:spPr bwMode="auto">
          <a:xfrm>
            <a:off x="2468538" y="6063670"/>
            <a:ext cx="1376362" cy="652463"/>
          </a:xfrm>
          <a:prstGeom prst="roundRect">
            <a:avLst/>
          </a:prstGeom>
          <a:noFill/>
          <a:ln w="9525">
            <a:solidFill>
              <a:srgbClr val="000000"/>
            </a:solidFill>
            <a:miter lim="800000"/>
            <a:headEnd/>
            <a:tailEnd/>
          </a:ln>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lnSpc>
                <a:spcPct val="85000"/>
              </a:lnSpc>
              <a:spcBef>
                <a:spcPts val="0"/>
              </a:spcBef>
              <a:spcAft>
                <a:spcPts val="0"/>
              </a:spcAft>
              <a:defRPr/>
            </a:pPr>
            <a:r>
              <a:rPr lang="zh-CN" altLang="en-US" sz="2400" b="1" dirty="0">
                <a:solidFill>
                  <a:srgbClr val="FF0000"/>
                </a:solidFill>
                <a:latin typeface="+mj-lt"/>
                <a:ea typeface="黑体" pitchFamily="49" charset="-122"/>
              </a:rPr>
              <a:t>Artificial</a:t>
            </a:r>
          </a:p>
          <a:p>
            <a:pPr algn="ctr" eaLnBrk="1" fontAlgn="auto" hangingPunct="1">
              <a:lnSpc>
                <a:spcPct val="85000"/>
              </a:lnSpc>
              <a:spcBef>
                <a:spcPts val="0"/>
              </a:spcBef>
              <a:spcAft>
                <a:spcPts val="0"/>
              </a:spcAft>
              <a:defRPr/>
            </a:pPr>
            <a:r>
              <a:rPr lang="zh-CN" altLang="en-US" sz="2400" b="1" dirty="0">
                <a:solidFill>
                  <a:srgbClr val="FF0000"/>
                </a:solidFill>
                <a:latin typeface="+mj-lt"/>
                <a:ea typeface="黑体" pitchFamily="49" charset="-122"/>
              </a:rPr>
              <a:t>Science</a:t>
            </a:r>
          </a:p>
        </p:txBody>
      </p:sp>
      <p:sp>
        <p:nvSpPr>
          <p:cNvPr id="50" name="右弧形箭头 49"/>
          <p:cNvSpPr/>
          <p:nvPr/>
        </p:nvSpPr>
        <p:spPr bwMode="auto">
          <a:xfrm rot="19914729" flipV="1">
            <a:off x="6723647" y="1423408"/>
            <a:ext cx="2044700" cy="5141912"/>
          </a:xfrm>
          <a:prstGeom prst="curvedLeftArrow">
            <a:avLst>
              <a:gd name="adj1" fmla="val 20751"/>
              <a:gd name="adj2" fmla="val 50000"/>
              <a:gd name="adj3" fmla="val 32294"/>
            </a:avLst>
          </a:prstGeom>
          <a:solidFill>
            <a:schemeClr val="accent1">
              <a:lumMod val="60000"/>
              <a:lumOff val="4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51" name="矩形 50"/>
          <p:cNvSpPr/>
          <p:nvPr/>
        </p:nvSpPr>
        <p:spPr bwMode="auto">
          <a:xfrm>
            <a:off x="6673874" y="6309733"/>
            <a:ext cx="1327150" cy="419100"/>
          </a:xfrm>
          <a:prstGeom prst="rect">
            <a:avLst/>
          </a:prstGeom>
          <a:solidFill>
            <a:srgbClr val="63D000"/>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800" b="1" dirty="0">
                <a:solidFill>
                  <a:schemeClr val="bg1"/>
                </a:solidFill>
                <a:latin typeface="黑体"/>
              </a:rPr>
              <a:t>人脑</a:t>
            </a:r>
          </a:p>
        </p:txBody>
      </p:sp>
      <p:sp>
        <p:nvSpPr>
          <p:cNvPr id="53" name="右弧形箭头 52"/>
          <p:cNvSpPr/>
          <p:nvPr/>
        </p:nvSpPr>
        <p:spPr bwMode="auto">
          <a:xfrm rot="1685271" flipH="1" flipV="1">
            <a:off x="474287" y="1439283"/>
            <a:ext cx="1798637" cy="5195887"/>
          </a:xfrm>
          <a:prstGeom prst="curvedLeftArrow">
            <a:avLst>
              <a:gd name="adj1" fmla="val 20751"/>
              <a:gd name="adj2" fmla="val 50000"/>
              <a:gd name="adj3" fmla="val 32294"/>
            </a:avLst>
          </a:prstGeom>
          <a:solidFill>
            <a:schemeClr val="accent2">
              <a:lumMod val="60000"/>
              <a:lumOff val="40000"/>
            </a:schemeClr>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rgbClr val="FFFFFF"/>
                </a:solidFill>
              </a:ln>
              <a:solidFill>
                <a:srgbClr val="FFFFFF"/>
              </a:solidFill>
              <a:latin typeface="黑体"/>
            </a:endParaRPr>
          </a:p>
        </p:txBody>
      </p:sp>
      <p:sp>
        <p:nvSpPr>
          <p:cNvPr id="52" name="矩形 51"/>
          <p:cNvSpPr/>
          <p:nvPr/>
        </p:nvSpPr>
        <p:spPr bwMode="auto">
          <a:xfrm flipH="1">
            <a:off x="1071538" y="6309733"/>
            <a:ext cx="1363662" cy="419100"/>
          </a:xfrm>
          <a:prstGeom prst="rect">
            <a:avLst/>
          </a:prstGeom>
          <a:solidFill>
            <a:schemeClr val="accent2"/>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800" b="1" dirty="0">
                <a:solidFill>
                  <a:schemeClr val="bg1"/>
                </a:solidFill>
                <a:latin typeface="黑体"/>
              </a:rPr>
              <a:t>电脑</a:t>
            </a:r>
          </a:p>
        </p:txBody>
      </p:sp>
      <p:sp>
        <p:nvSpPr>
          <p:cNvPr id="54" name="圆角矩形 53"/>
          <p:cNvSpPr/>
          <p:nvPr/>
        </p:nvSpPr>
        <p:spPr bwMode="auto">
          <a:xfrm>
            <a:off x="1825625" y="5241345"/>
            <a:ext cx="1954213" cy="550863"/>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计算系统</a:t>
            </a:r>
            <a:endParaRPr lang="zh-CN" altLang="en-US" sz="2400" dirty="0">
              <a:solidFill>
                <a:schemeClr val="tx1"/>
              </a:solidFill>
              <a:latin typeface="+mn-ea"/>
            </a:endParaRPr>
          </a:p>
        </p:txBody>
      </p:sp>
      <p:cxnSp>
        <p:nvCxnSpPr>
          <p:cNvPr id="55" name="直接连接符 54"/>
          <p:cNvCxnSpPr/>
          <p:nvPr/>
        </p:nvCxnSpPr>
        <p:spPr bwMode="auto">
          <a:xfrm>
            <a:off x="3789363" y="3160133"/>
            <a:ext cx="431800" cy="3175"/>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sp>
        <p:nvSpPr>
          <p:cNvPr id="56" name="圆角矩形 55"/>
          <p:cNvSpPr/>
          <p:nvPr/>
        </p:nvSpPr>
        <p:spPr bwMode="auto">
          <a:xfrm>
            <a:off x="1825625" y="4452358"/>
            <a:ext cx="1954213" cy="550862"/>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数据科学</a:t>
            </a:r>
            <a:endParaRPr lang="zh-CN" altLang="en-US" sz="2400" dirty="0">
              <a:solidFill>
                <a:schemeClr val="tx1"/>
              </a:solidFill>
              <a:latin typeface="+mn-ea"/>
            </a:endParaRPr>
          </a:p>
        </p:txBody>
      </p:sp>
      <p:sp>
        <p:nvSpPr>
          <p:cNvPr id="57" name="圆角矩形 56"/>
          <p:cNvSpPr/>
          <p:nvPr/>
        </p:nvSpPr>
        <p:spPr bwMode="auto">
          <a:xfrm>
            <a:off x="1825625" y="3663370"/>
            <a:ext cx="1954213" cy="549275"/>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知识工程</a:t>
            </a:r>
            <a:endParaRPr lang="zh-CN" altLang="en-US" sz="2400" dirty="0">
              <a:solidFill>
                <a:schemeClr val="tx1"/>
              </a:solidFill>
              <a:latin typeface="+mn-ea"/>
            </a:endParaRPr>
          </a:p>
        </p:txBody>
      </p:sp>
      <p:sp>
        <p:nvSpPr>
          <p:cNvPr id="59" name="圆角矩形 58"/>
          <p:cNvSpPr/>
          <p:nvPr/>
        </p:nvSpPr>
        <p:spPr bwMode="auto">
          <a:xfrm>
            <a:off x="1825625" y="2874383"/>
            <a:ext cx="1954213" cy="549275"/>
          </a:xfrm>
          <a:prstGeom prst="roundRect">
            <a:avLst/>
          </a:prstGeom>
          <a:noFill/>
          <a:ln w="28575">
            <a:solidFill>
              <a:schemeClr val="accent2">
                <a:lumMod val="60000"/>
                <a:lumOff val="40000"/>
              </a:schemeClr>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anchor="ctr"/>
          <a:lstStyle/>
          <a:p>
            <a:pPr algn="ctr" fontAlgn="auto">
              <a:spcBef>
                <a:spcPts val="0"/>
              </a:spcBef>
              <a:spcAft>
                <a:spcPts val="0"/>
              </a:spcAft>
              <a:defRPr/>
            </a:pPr>
            <a:r>
              <a:rPr lang="zh-CN" altLang="en-US" sz="2400" dirty="0" smtClean="0">
                <a:solidFill>
                  <a:schemeClr val="tx1"/>
                </a:solidFill>
                <a:latin typeface="+mn-ea"/>
              </a:rPr>
              <a:t>智能算法</a:t>
            </a:r>
            <a:endParaRPr lang="zh-CN" altLang="en-US" sz="2400" dirty="0">
              <a:solidFill>
                <a:schemeClr val="tx1"/>
              </a:solidFill>
              <a:latin typeface="+mn-ea"/>
            </a:endParaRPr>
          </a:p>
        </p:txBody>
      </p:sp>
      <p:cxnSp>
        <p:nvCxnSpPr>
          <p:cNvPr id="60" name="直接连接符 59"/>
          <p:cNvCxnSpPr/>
          <p:nvPr/>
        </p:nvCxnSpPr>
        <p:spPr bwMode="auto">
          <a:xfrm>
            <a:off x="3779838" y="3944358"/>
            <a:ext cx="433387" cy="3175"/>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cxnSp>
        <p:nvCxnSpPr>
          <p:cNvPr id="61" name="直接连接符 60"/>
          <p:cNvCxnSpPr/>
          <p:nvPr/>
        </p:nvCxnSpPr>
        <p:spPr bwMode="auto">
          <a:xfrm>
            <a:off x="3787775" y="4728583"/>
            <a:ext cx="431800" cy="3175"/>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cxnSp>
        <p:nvCxnSpPr>
          <p:cNvPr id="62" name="直接连接符 61"/>
          <p:cNvCxnSpPr/>
          <p:nvPr/>
        </p:nvCxnSpPr>
        <p:spPr bwMode="auto">
          <a:xfrm>
            <a:off x="3798888" y="5512808"/>
            <a:ext cx="431800" cy="4762"/>
          </a:xfrm>
          <a:prstGeom prst="line">
            <a:avLst/>
          </a:prstGeom>
          <a:solidFill>
            <a:schemeClr val="accent1"/>
          </a:solidFill>
          <a:ln w="38100" cap="flat" cmpd="sng" algn="ctr">
            <a:solidFill>
              <a:schemeClr val="accent2">
                <a:lumMod val="60000"/>
                <a:lumOff val="40000"/>
              </a:schemeClr>
            </a:solidFill>
            <a:prstDash val="solid"/>
            <a:round/>
            <a:headEnd type="none" w="med" len="med"/>
            <a:tailEnd type="none" w="med" len="med"/>
          </a:ln>
          <a:effectLst/>
        </p:spPr>
      </p:cxnSp>
      <p:sp>
        <p:nvSpPr>
          <p:cNvPr id="43" name="圆角矩形 42"/>
          <p:cNvSpPr/>
          <p:nvPr/>
        </p:nvSpPr>
        <p:spPr bwMode="auto">
          <a:xfrm flipH="1">
            <a:off x="5340370" y="3633200"/>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latin typeface="+mn-ea"/>
              </a:rPr>
              <a:t>思维机理</a:t>
            </a:r>
            <a:endParaRPr lang="zh-CN" altLang="en-US" sz="2400" dirty="0">
              <a:solidFill>
                <a:schemeClr val="tx1"/>
              </a:solidFill>
              <a:latin typeface="+mn-ea"/>
            </a:endParaRPr>
          </a:p>
        </p:txBody>
      </p:sp>
      <p:sp>
        <p:nvSpPr>
          <p:cNvPr id="45" name="圆角矩形 44"/>
          <p:cNvSpPr/>
          <p:nvPr/>
        </p:nvSpPr>
        <p:spPr bwMode="auto">
          <a:xfrm>
            <a:off x="5340370" y="2917242"/>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rPr>
              <a:t>学习模型</a:t>
            </a:r>
            <a:endParaRPr lang="zh-CN" altLang="en-US" sz="2400" dirty="0">
              <a:solidFill>
                <a:schemeClr val="tx1"/>
              </a:solidFill>
            </a:endParaRPr>
          </a:p>
        </p:txBody>
      </p:sp>
      <p:sp>
        <p:nvSpPr>
          <p:cNvPr id="46" name="圆角矩形 45"/>
          <p:cNvSpPr/>
          <p:nvPr/>
        </p:nvSpPr>
        <p:spPr bwMode="auto">
          <a:xfrm>
            <a:off x="5340370" y="5299863"/>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rPr>
              <a:t>运算机制</a:t>
            </a:r>
            <a:endParaRPr lang="zh-CN" altLang="en-US" sz="2400" dirty="0">
              <a:solidFill>
                <a:schemeClr val="tx1"/>
              </a:solidFill>
            </a:endParaRPr>
          </a:p>
        </p:txBody>
      </p:sp>
      <p:pic>
        <p:nvPicPr>
          <p:cNvPr id="11271" name="Picture 2" descr="G:\图片2.pn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5160963" y="891163"/>
            <a:ext cx="112395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1359374" y="804103"/>
            <a:ext cx="2663825" cy="1520825"/>
            <a:chOff x="2439349" y="820994"/>
            <a:chExt cx="2021352" cy="1153630"/>
          </a:xfrm>
        </p:grpSpPr>
        <p:pic>
          <p:nvPicPr>
            <p:cNvPr id="11279" name="Picture 2" descr="http://ts1.mm.bing.net/th?&amp;id=HN.608041891976318493&amp;w=300&amp;h=300&amp;c=0&amp;pid=1.9&amp;rs=0&amp;p=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347864" y="820994"/>
              <a:ext cx="1112837" cy="1153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AutoShape 29"/>
            <p:cNvSpPr>
              <a:spLocks noChangeArrowheads="1"/>
            </p:cNvSpPr>
            <p:nvPr/>
          </p:nvSpPr>
          <p:spPr bwMode="auto">
            <a:xfrm>
              <a:off x="2439349" y="907697"/>
              <a:ext cx="1022723" cy="950119"/>
            </a:xfrm>
            <a:prstGeom prst="flowChartAlternateProcess">
              <a:avLst/>
            </a:prstGeom>
            <a:solidFill>
              <a:srgbClr val="FF0000"/>
            </a:solidFill>
            <a:ln w="38100">
              <a:solidFill>
                <a:schemeClr val="accent2">
                  <a:lumMod val="60000"/>
                  <a:lumOff val="40000"/>
                </a:schemeClr>
              </a:solidFill>
              <a:miter lim="800000"/>
              <a:headEnd/>
              <a:tailEnd/>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fontAlgn="auto" hangingPunct="1">
                <a:spcBef>
                  <a:spcPts val="0"/>
                </a:spcBef>
                <a:spcAft>
                  <a:spcPts val="0"/>
                </a:spcAft>
                <a:buFont typeface="Arial" charset="0"/>
                <a:buNone/>
                <a:defRPr/>
              </a:pPr>
              <a:r>
                <a:rPr lang="zh-CN" altLang="en-US" sz="3200" b="1" dirty="0" smtClean="0">
                  <a:solidFill>
                    <a:schemeClr val="bg1"/>
                  </a:solidFill>
                  <a:latin typeface="黑体" pitchFamily="49" charset="-122"/>
                  <a:ea typeface="黑体" pitchFamily="49" charset="-122"/>
                </a:rPr>
                <a:t>创造脑</a:t>
              </a:r>
            </a:p>
          </p:txBody>
        </p:sp>
      </p:grpSp>
      <p:grpSp>
        <p:nvGrpSpPr>
          <p:cNvPr id="6" name="组合 9"/>
          <p:cNvGrpSpPr>
            <a:grpSpLocks/>
          </p:cNvGrpSpPr>
          <p:nvPr/>
        </p:nvGrpSpPr>
        <p:grpSpPr bwMode="auto">
          <a:xfrm>
            <a:off x="3870325" y="1032883"/>
            <a:ext cx="1376363" cy="1173162"/>
            <a:chOff x="3870667" y="1116278"/>
            <a:chExt cx="1376362" cy="1173294"/>
          </a:xfrm>
        </p:grpSpPr>
        <p:grpSp>
          <p:nvGrpSpPr>
            <p:cNvPr id="7" name="组合 6"/>
            <p:cNvGrpSpPr>
              <a:grpSpLocks/>
            </p:cNvGrpSpPr>
            <p:nvPr/>
          </p:nvGrpSpPr>
          <p:grpSpPr bwMode="auto">
            <a:xfrm>
              <a:off x="3938676" y="1116278"/>
              <a:ext cx="1226638" cy="1173294"/>
              <a:chOff x="4281464" y="1432963"/>
              <a:chExt cx="569063" cy="544316"/>
            </a:xfrm>
          </p:grpSpPr>
          <p:sp>
            <p:nvSpPr>
              <p:cNvPr id="5" name="右弧形箭头 4"/>
              <p:cNvSpPr/>
              <p:nvPr/>
            </p:nvSpPr>
            <p:spPr bwMode="auto">
              <a:xfrm>
                <a:off x="4590164" y="1460952"/>
                <a:ext cx="260712" cy="516327"/>
              </a:xfrm>
              <a:prstGeom prst="curvedLef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chemeClr val="bg1"/>
                    </a:solidFill>
                  </a:ln>
                  <a:solidFill>
                    <a:schemeClr val="bg1"/>
                  </a:solidFill>
                  <a:latin typeface="+mn-ea"/>
                </a:endParaRPr>
              </a:p>
            </p:txBody>
          </p:sp>
          <p:sp>
            <p:nvSpPr>
              <p:cNvPr id="67" name="右弧形箭头 66"/>
              <p:cNvSpPr/>
              <p:nvPr/>
            </p:nvSpPr>
            <p:spPr bwMode="auto">
              <a:xfrm flipH="1" flipV="1">
                <a:off x="4281582" y="1432963"/>
                <a:ext cx="260712" cy="516327"/>
              </a:xfrm>
              <a:prstGeom prst="curvedLef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endParaRPr lang="zh-CN" altLang="en-US" sz="2200" dirty="0">
                  <a:ln>
                    <a:solidFill>
                      <a:schemeClr val="bg1"/>
                    </a:solidFill>
                  </a:ln>
                  <a:solidFill>
                    <a:schemeClr val="bg1"/>
                  </a:solidFill>
                  <a:latin typeface="+mn-ea"/>
                </a:endParaRPr>
              </a:p>
            </p:txBody>
          </p:sp>
        </p:grpSp>
        <p:sp>
          <p:nvSpPr>
            <p:cNvPr id="69" name="Text Box 41"/>
            <p:cNvSpPr txBox="1">
              <a:spLocks noChangeArrowheads="1"/>
            </p:cNvSpPr>
            <p:nvPr/>
          </p:nvSpPr>
          <p:spPr bwMode="auto">
            <a:xfrm>
              <a:off x="3870667" y="1502083"/>
              <a:ext cx="1376362" cy="462015"/>
            </a:xfrm>
            <a:prstGeom prst="roundRect">
              <a:avLst/>
            </a:prstGeom>
            <a:noFill/>
            <a:ln w="9525">
              <a:noFill/>
              <a:miter lim="800000"/>
              <a:headEnd/>
              <a:tailEnd/>
            </a:ln>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lnSpc>
                  <a:spcPct val="85000"/>
                </a:lnSpc>
                <a:spcBef>
                  <a:spcPts val="0"/>
                </a:spcBef>
                <a:spcAft>
                  <a:spcPts val="0"/>
                </a:spcAft>
                <a:defRPr/>
              </a:pPr>
              <a:r>
                <a:rPr lang="en-US" altLang="zh-CN" sz="3200" b="1" dirty="0" smtClean="0">
                  <a:solidFill>
                    <a:srgbClr val="FF0000"/>
                  </a:solidFill>
                  <a:latin typeface="+mj-lt"/>
                  <a:ea typeface="黑体" pitchFamily="49" charset="-122"/>
                </a:rPr>
                <a:t>NAS</a:t>
              </a:r>
              <a:endParaRPr lang="zh-CN" altLang="en-US" sz="3200" b="1" dirty="0">
                <a:solidFill>
                  <a:srgbClr val="FF0000"/>
                </a:solidFill>
                <a:latin typeface="+mj-lt"/>
                <a:ea typeface="黑体" pitchFamily="49" charset="-122"/>
              </a:endParaRPr>
            </a:p>
          </p:txBody>
        </p:sp>
      </p:grpSp>
      <p:sp>
        <p:nvSpPr>
          <p:cNvPr id="49" name="TextBox 48"/>
          <p:cNvSpPr txBox="1"/>
          <p:nvPr/>
        </p:nvSpPr>
        <p:spPr>
          <a:xfrm>
            <a:off x="-32" y="3417308"/>
            <a:ext cx="553998" cy="1304203"/>
          </a:xfrm>
          <a:prstGeom prst="rect">
            <a:avLst/>
          </a:prstGeom>
          <a:solidFill>
            <a:schemeClr val="bg1"/>
          </a:solidFill>
        </p:spPr>
        <p:txBody>
          <a:bodyPr vert="eaVert" wrap="none" rtlCol="0">
            <a:spAutoFit/>
          </a:bodyPr>
          <a:lstStyle/>
          <a:p>
            <a:r>
              <a:rPr lang="zh-CN" altLang="en-US" sz="2400" b="1" dirty="0" smtClean="0">
                <a:solidFill>
                  <a:schemeClr val="accent6"/>
                </a:solidFill>
                <a:latin typeface="+mn-lt"/>
                <a:ea typeface="+mn-ea"/>
              </a:rPr>
              <a:t>数据驱动</a:t>
            </a:r>
          </a:p>
        </p:txBody>
      </p:sp>
      <p:sp>
        <p:nvSpPr>
          <p:cNvPr id="44" name="圆角矩形 43"/>
          <p:cNvSpPr/>
          <p:nvPr/>
        </p:nvSpPr>
        <p:spPr bwMode="auto">
          <a:xfrm flipH="1">
            <a:off x="5340370" y="4417440"/>
            <a:ext cx="2160588" cy="508000"/>
          </a:xfrm>
          <a:prstGeom prst="roundRect">
            <a:avLst/>
          </a:prstGeom>
          <a:noFill/>
          <a:ln w="28575">
            <a:solidFill>
              <a:srgbClr val="64D200"/>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fontAlgn="auto">
              <a:spcBef>
                <a:spcPts val="0"/>
              </a:spcBef>
              <a:spcAft>
                <a:spcPts val="0"/>
              </a:spcAft>
              <a:defRPr/>
            </a:pPr>
            <a:r>
              <a:rPr lang="zh-CN" altLang="en-US" sz="2400" dirty="0" smtClean="0">
                <a:solidFill>
                  <a:schemeClr val="tx1"/>
                </a:solidFill>
                <a:latin typeface="+mn-ea"/>
              </a:rPr>
              <a:t>记忆原理</a:t>
            </a:r>
            <a:endParaRPr lang="zh-CN" altLang="en-US" sz="2400" dirty="0">
              <a:solidFill>
                <a:schemeClr val="tx1"/>
              </a:solidFill>
              <a:latin typeface="+mn-ea"/>
            </a:endParaRPr>
          </a:p>
        </p:txBody>
      </p:sp>
      <p:cxnSp>
        <p:nvCxnSpPr>
          <p:cNvPr id="83" name="直接连接符 82"/>
          <p:cNvCxnSpPr>
            <a:stCxn id="46" idx="1"/>
          </p:cNvCxnSpPr>
          <p:nvPr/>
        </p:nvCxnSpPr>
        <p:spPr bwMode="auto">
          <a:xfrm rot="10800000" flipV="1">
            <a:off x="4929190" y="5553862"/>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cxnSp>
        <p:nvCxnSpPr>
          <p:cNvPr id="87" name="直接连接符 86"/>
          <p:cNvCxnSpPr/>
          <p:nvPr/>
        </p:nvCxnSpPr>
        <p:spPr bwMode="auto">
          <a:xfrm rot="10800000" flipV="1">
            <a:off x="4929190" y="4703192"/>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cxnSp>
        <p:nvCxnSpPr>
          <p:cNvPr id="88" name="直接连接符 87"/>
          <p:cNvCxnSpPr/>
          <p:nvPr/>
        </p:nvCxnSpPr>
        <p:spPr bwMode="auto">
          <a:xfrm rot="10800000" flipV="1">
            <a:off x="4929190" y="3917374"/>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cxnSp>
        <p:nvCxnSpPr>
          <p:cNvPr id="89" name="直接连接符 88"/>
          <p:cNvCxnSpPr/>
          <p:nvPr/>
        </p:nvCxnSpPr>
        <p:spPr bwMode="auto">
          <a:xfrm rot="10800000" flipV="1">
            <a:off x="4929190" y="3202994"/>
            <a:ext cx="411180" cy="6585"/>
          </a:xfrm>
          <a:prstGeom prst="line">
            <a:avLst/>
          </a:prstGeom>
          <a:solidFill>
            <a:schemeClr val="accent1"/>
          </a:solidFill>
          <a:ln w="38100" cap="flat" cmpd="sng" algn="ctr">
            <a:solidFill>
              <a:srgbClr val="64D200"/>
            </a:solidFill>
            <a:prstDash val="solid"/>
            <a:round/>
            <a:headEnd type="none" w="med" len="med"/>
            <a:tailEnd type="none" w="med" len="med"/>
          </a:ln>
          <a:effectLst/>
        </p:spPr>
      </p:cxnSp>
      <p:sp>
        <p:nvSpPr>
          <p:cNvPr id="90" name="矩形 89"/>
          <p:cNvSpPr/>
          <p:nvPr/>
        </p:nvSpPr>
        <p:spPr bwMode="auto">
          <a:xfrm>
            <a:off x="4286248" y="4846068"/>
            <a:ext cx="571504" cy="785818"/>
          </a:xfrm>
          <a:prstGeom prst="rect">
            <a:avLst/>
          </a:prstGeom>
          <a:solidFill>
            <a:schemeClr val="accent1"/>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dirty="0" smtClean="0">
                <a:ln>
                  <a:solidFill>
                    <a:schemeClr val="bg1"/>
                  </a:solidFill>
                </a:ln>
                <a:solidFill>
                  <a:schemeClr val="bg1"/>
                </a:solidFill>
                <a:latin typeface="+mn-ea"/>
              </a:rPr>
              <a:t>存算联动</a:t>
            </a:r>
          </a:p>
        </p:txBody>
      </p:sp>
      <p:sp>
        <p:nvSpPr>
          <p:cNvPr id="91" name="矩形 90"/>
          <p:cNvSpPr/>
          <p:nvPr/>
        </p:nvSpPr>
        <p:spPr bwMode="auto">
          <a:xfrm>
            <a:off x="4286248" y="3703060"/>
            <a:ext cx="571504" cy="857256"/>
          </a:xfrm>
          <a:prstGeom prst="rect">
            <a:avLst/>
          </a:prstGeom>
          <a:solidFill>
            <a:schemeClr val="accent1"/>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dirty="0" smtClean="0">
                <a:ln>
                  <a:solidFill>
                    <a:schemeClr val="bg1"/>
                  </a:solidFill>
                </a:ln>
                <a:solidFill>
                  <a:schemeClr val="bg1"/>
                </a:solidFill>
                <a:latin typeface="+mn-ea"/>
              </a:rPr>
              <a:t>认知推理</a:t>
            </a:r>
          </a:p>
        </p:txBody>
      </p:sp>
      <p:sp>
        <p:nvSpPr>
          <p:cNvPr id="92" name="矩形 91"/>
          <p:cNvSpPr/>
          <p:nvPr/>
        </p:nvSpPr>
        <p:spPr bwMode="auto">
          <a:xfrm>
            <a:off x="4286248" y="2560052"/>
            <a:ext cx="571504" cy="857256"/>
          </a:xfrm>
          <a:prstGeom prst="rect">
            <a:avLst/>
          </a:prstGeom>
          <a:solidFill>
            <a:schemeClr val="accent1"/>
          </a:solidFill>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rtlCol="0" anchor="ctr"/>
          <a:lstStyle/>
          <a:p>
            <a:pPr algn="ctr"/>
            <a:r>
              <a:rPr lang="zh-CN" altLang="en-US" dirty="0" smtClean="0">
                <a:ln>
                  <a:solidFill>
                    <a:schemeClr val="bg1"/>
                  </a:solidFill>
                </a:ln>
                <a:solidFill>
                  <a:schemeClr val="bg1"/>
                </a:solidFill>
                <a:latin typeface="+mn-ea"/>
              </a:rPr>
              <a:t>类脑智能</a:t>
            </a:r>
          </a:p>
        </p:txBody>
      </p:sp>
      <p:sp>
        <p:nvSpPr>
          <p:cNvPr id="65" name="TextBox 64"/>
          <p:cNvSpPr txBox="1"/>
          <p:nvPr/>
        </p:nvSpPr>
        <p:spPr>
          <a:xfrm>
            <a:off x="8590040" y="3060118"/>
            <a:ext cx="553998" cy="1910138"/>
          </a:xfrm>
          <a:prstGeom prst="rect">
            <a:avLst/>
          </a:prstGeom>
          <a:solidFill>
            <a:schemeClr val="bg1"/>
          </a:solidFill>
        </p:spPr>
        <p:txBody>
          <a:bodyPr vert="eaVert" wrap="none" rtlCol="0">
            <a:spAutoFit/>
          </a:bodyPr>
          <a:lstStyle/>
          <a:p>
            <a:r>
              <a:rPr lang="zh-CN" altLang="en-US" sz="2400" b="1" dirty="0" smtClean="0">
                <a:solidFill>
                  <a:schemeClr val="accent6"/>
                </a:solidFill>
                <a:latin typeface="+mn-lt"/>
                <a:ea typeface="+mn-ea"/>
              </a:rPr>
              <a:t>认知原理驱动</a:t>
            </a:r>
          </a:p>
        </p:txBody>
      </p:sp>
      <p:sp>
        <p:nvSpPr>
          <p:cNvPr id="47" name="Text Box 41"/>
          <p:cNvSpPr txBox="1">
            <a:spLocks noChangeArrowheads="1"/>
          </p:cNvSpPr>
          <p:nvPr/>
        </p:nvSpPr>
        <p:spPr bwMode="auto">
          <a:xfrm>
            <a:off x="3910018" y="6356127"/>
            <a:ext cx="1376362" cy="347329"/>
          </a:xfrm>
          <a:prstGeom prst="roundRect">
            <a:avLst/>
          </a:prstGeom>
          <a:noFill/>
          <a:ln w="9525">
            <a:solidFill>
              <a:srgbClr val="000000"/>
            </a:solidFill>
            <a:miter lim="800000"/>
            <a:headEnd/>
            <a:tailEnd/>
          </a:ln>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fontAlgn="auto" hangingPunct="1">
              <a:lnSpc>
                <a:spcPct val="85000"/>
              </a:lnSpc>
              <a:spcBef>
                <a:spcPts val="0"/>
              </a:spcBef>
              <a:spcAft>
                <a:spcPts val="0"/>
              </a:spcAft>
              <a:defRPr/>
            </a:pPr>
            <a:r>
              <a:rPr lang="zh-CN" altLang="en-US" sz="2400" b="1" dirty="0" smtClean="0">
                <a:solidFill>
                  <a:srgbClr val="FF0000"/>
                </a:solidFill>
                <a:latin typeface="+mj-lt"/>
                <a:ea typeface="黑体" pitchFamily="49" charset="-122"/>
              </a:rPr>
              <a:t>机</a:t>
            </a:r>
            <a:r>
              <a:rPr lang="en-US" altLang="zh-CN" sz="2400" b="1" dirty="0" smtClean="0">
                <a:solidFill>
                  <a:srgbClr val="FF0000"/>
                </a:solidFill>
                <a:latin typeface="+mj-lt"/>
                <a:ea typeface="黑体" pitchFamily="49" charset="-122"/>
              </a:rPr>
              <a:t>+</a:t>
            </a:r>
            <a:r>
              <a:rPr lang="zh-CN" altLang="en-US" sz="2400" b="1" dirty="0" smtClean="0">
                <a:solidFill>
                  <a:srgbClr val="FF0000"/>
                </a:solidFill>
                <a:latin typeface="+mj-lt"/>
                <a:ea typeface="黑体" pitchFamily="49" charset="-122"/>
              </a:rPr>
              <a:t>脑</a:t>
            </a:r>
            <a:endParaRPr lang="zh-CN" altLang="en-US" sz="2400" b="1" dirty="0">
              <a:solidFill>
                <a:srgbClr val="FF0000"/>
              </a:solidFill>
              <a:latin typeface="+mj-lt"/>
              <a:ea typeface="黑体" pitchFamily="49" charset="-122"/>
            </a:endParaRPr>
          </a:p>
        </p:txBody>
      </p:sp>
      <p:sp>
        <p:nvSpPr>
          <p:cNvPr id="2" name="矩形 1"/>
          <p:cNvSpPr/>
          <p:nvPr/>
        </p:nvSpPr>
        <p:spPr>
          <a:xfrm>
            <a:off x="-32" y="5850834"/>
            <a:ext cx="9144000" cy="1015663"/>
          </a:xfrm>
          <a:prstGeom prst="rect">
            <a:avLst/>
          </a:prstGeom>
          <a:solidFill>
            <a:schemeClr val="accent1"/>
          </a:solidFill>
          <a:ln>
            <a:solidFill>
              <a:schemeClr val="bg1"/>
            </a:solidFill>
          </a:ln>
        </p:spPr>
        <p:style>
          <a:lnRef idx="2">
            <a:schemeClr val="accent3">
              <a:shade val="50000"/>
            </a:schemeClr>
          </a:lnRef>
          <a:fillRef idx="1">
            <a:schemeClr val="accent3"/>
          </a:fillRef>
          <a:effectRef idx="0">
            <a:schemeClr val="accent3"/>
          </a:effectRef>
          <a:fontRef idx="minor">
            <a:schemeClr val="lt1"/>
          </a:fontRef>
        </p:style>
        <p:txBody>
          <a:bodyPr wrap="square">
            <a:spAutoFit/>
          </a:bodyPr>
          <a:lstStyle/>
          <a:p>
            <a:endParaRPr lang="en-US" altLang="zh-CN" sz="2000" dirty="0" smtClean="0">
              <a:solidFill>
                <a:schemeClr val="bg1"/>
              </a:solidFill>
              <a:latin typeface="helvetica" panose="020B0604020202020204" pitchFamily="34" charset="0"/>
            </a:endParaRPr>
          </a:p>
          <a:p>
            <a:r>
              <a:rPr lang="zh-CN" altLang="en-US" sz="2000" dirty="0" smtClean="0">
                <a:solidFill>
                  <a:schemeClr val="bg1"/>
                </a:solidFill>
                <a:latin typeface="helvetica" panose="020B0604020202020204" pitchFamily="34" charset="0"/>
              </a:rPr>
              <a:t>目标：利用</a:t>
            </a:r>
            <a:r>
              <a:rPr lang="zh-CN" altLang="en-US" sz="2000" dirty="0">
                <a:solidFill>
                  <a:schemeClr val="bg1"/>
                </a:solidFill>
                <a:latin typeface="helvetica" panose="020B0604020202020204" pitchFamily="34" charset="0"/>
              </a:rPr>
              <a:t>泛在大数据建立知识</a:t>
            </a:r>
            <a:r>
              <a:rPr lang="zh-CN" altLang="en-US" sz="2000" dirty="0" smtClean="0">
                <a:solidFill>
                  <a:schemeClr val="bg1"/>
                </a:solidFill>
                <a:latin typeface="helvetica" panose="020B0604020202020204" pitchFamily="34" charset="0"/>
              </a:rPr>
              <a:t>关联，创造支持</a:t>
            </a:r>
            <a:r>
              <a:rPr lang="zh-CN" altLang="en-US" sz="2000" dirty="0">
                <a:solidFill>
                  <a:schemeClr val="bg1"/>
                </a:solidFill>
                <a:latin typeface="helvetica" panose="020B0604020202020204" pitchFamily="34" charset="0"/>
              </a:rPr>
              <a:t>和发展人类智能的智脑</a:t>
            </a:r>
            <a:r>
              <a:rPr lang="zh-CN" altLang="en-US" sz="2000" dirty="0" smtClean="0">
                <a:solidFill>
                  <a:schemeClr val="bg1"/>
                </a:solidFill>
                <a:latin typeface="helvetica" panose="020B0604020202020204" pitchFamily="34" charset="0"/>
              </a:rPr>
              <a:t>系统</a:t>
            </a:r>
            <a:endParaRPr lang="en-US" altLang="zh-CN" sz="2000" dirty="0" smtClean="0">
              <a:solidFill>
                <a:schemeClr val="bg1"/>
              </a:solidFill>
              <a:latin typeface="helvetica" panose="020B0604020202020204" pitchFamily="34" charset="0"/>
            </a:endParaRPr>
          </a:p>
          <a:p>
            <a:endParaRPr lang="zh-CN" altLang="en-US" sz="2000" dirty="0">
              <a:solidFill>
                <a:schemeClr val="bg1"/>
              </a:solidFill>
              <a:latin typeface="helvetica" panose="020B0604020202020204" pitchFamily="34" charset="0"/>
            </a:endParaRPr>
          </a:p>
        </p:txBody>
      </p:sp>
    </p:spTree>
    <p:custDataLst>
      <p:tags r:id="rId1"/>
    </p:custDataLst>
    <p:extLst>
      <p:ext uri="{BB962C8B-B14F-4D97-AF65-F5344CB8AC3E}">
        <p14:creationId xmlns:p14="http://schemas.microsoft.com/office/powerpoint/2010/main" val="3523704648"/>
      </p:ext>
    </p:extLst>
  </p:cSld>
  <p:clrMapOvr>
    <a:masterClrMapping/>
  </p:clrMapOvr>
  <mc:AlternateContent xmlns:mc="http://schemas.openxmlformats.org/markup-compatibility/2006" xmlns:p14="http://schemas.microsoft.com/office/powerpoint/2010/main">
    <mc:Choice Requires="p14">
      <p:transition spd="slow" p14:dur="2000" advTm="29784"/>
    </mc:Choice>
    <mc:Fallback xmlns="">
      <p:transition spd="slow" advTm="2978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建设目标（</a:t>
            </a:r>
            <a:r>
              <a:rPr lang="en-US" altLang="zh-CN" dirty="0">
                <a:solidFill>
                  <a:srgbClr val="002060"/>
                </a:solidFill>
              </a:rPr>
              <a:t>Objectives</a:t>
            </a:r>
            <a:r>
              <a:rPr lang="zh-CN" altLang="en-US" dirty="0">
                <a:solidFill>
                  <a:srgbClr val="002060"/>
                </a:solidFill>
              </a:rPr>
              <a:t>）</a:t>
            </a:r>
          </a:p>
        </p:txBody>
      </p:sp>
      <p:sp>
        <p:nvSpPr>
          <p:cNvPr id="3" name="灯片编号占位符 2"/>
          <p:cNvSpPr>
            <a:spLocks noGrp="1"/>
          </p:cNvSpPr>
          <p:nvPr>
            <p:ph type="sldNum" sz="quarter" idx="12"/>
          </p:nvPr>
        </p:nvSpPr>
        <p:spPr>
          <a:prstGeom prst="rect">
            <a:avLst/>
          </a:prstGeom>
        </p:spPr>
        <p:txBody>
          <a:bodyPr/>
          <a:lstStyle/>
          <a:p>
            <a:pPr>
              <a:defRPr/>
            </a:pPr>
            <a:fld id="{8D08AE6A-59C3-410C-A7C6-16B6B7549720}" type="slidenum">
              <a:rPr lang="en-US" altLang="zh-CN" smtClean="0">
                <a:solidFill>
                  <a:srgbClr val="FFFFFF"/>
                </a:solidFill>
              </a:rPr>
              <a:pPr>
                <a:defRPr/>
              </a:pPr>
              <a:t>5</a:t>
            </a:fld>
            <a:endParaRPr lang="en-US" altLang="zh-CN" dirty="0">
              <a:solidFill>
                <a:srgbClr val="FFFFFF"/>
              </a:solidFill>
            </a:endParaRPr>
          </a:p>
        </p:txBody>
      </p:sp>
      <p:sp>
        <p:nvSpPr>
          <p:cNvPr id="9" name="TextBox 3"/>
          <p:cNvSpPr txBox="1">
            <a:spLocks noChangeArrowheads="1"/>
          </p:cNvSpPr>
          <p:nvPr/>
        </p:nvSpPr>
        <p:spPr bwMode="auto">
          <a:xfrm>
            <a:off x="395536" y="1229307"/>
            <a:ext cx="8496944" cy="5386090"/>
          </a:xfrm>
          <a:prstGeom prst="rect">
            <a:avLst/>
          </a:prstGeom>
          <a:noFill/>
          <a:ln>
            <a:noFill/>
          </a:ln>
          <a:extLst/>
        </p:spPr>
        <p:txBody>
          <a:bodyPr wrap="square">
            <a:spAutoFit/>
          </a:bodyPr>
          <a:lstStyle>
            <a:lvl1pPr>
              <a:spcBef>
                <a:spcPct val="20000"/>
              </a:spcBef>
              <a:buFont typeface="Wingdings" panose="05000000000000000000" pitchFamily="2" charset="2"/>
              <a:buChar char="n"/>
              <a:defRPr sz="3200">
                <a:solidFill>
                  <a:schemeClr val="accent2"/>
                </a:solidFill>
                <a:latin typeface="Arial" panose="020B0604020202020204" pitchFamily="34" charset="0"/>
                <a:ea typeface="微软雅黑" panose="020B0503020204020204" pitchFamily="34" charset="-122"/>
                <a:cs typeface="Arial" panose="020B0604020202020204" pitchFamily="34" charset="0"/>
              </a:defRPr>
            </a:lvl1pPr>
            <a:lvl2pPr marL="742950" indent="-285750">
              <a:spcBef>
                <a:spcPct val="20000"/>
              </a:spcBef>
              <a:buFont typeface="Wingdings" panose="05000000000000000000" pitchFamily="2" charset="2"/>
              <a:buChar char="Ø"/>
              <a:defRPr sz="2800">
                <a:solidFill>
                  <a:schemeClr val="accent2"/>
                </a:solidFill>
                <a:latin typeface="Arial" panose="020B0604020202020204" pitchFamily="34" charset="0"/>
                <a:ea typeface="微软雅黑" panose="020B0503020204020204" pitchFamily="34" charset="-122"/>
                <a:cs typeface="Arial" panose="020B0604020202020204" pitchFamily="34" charset="0"/>
              </a:defRPr>
            </a:lvl2pPr>
            <a:lvl3pPr marL="1143000" indent="-228600">
              <a:spcBef>
                <a:spcPct val="20000"/>
              </a:spcBef>
              <a:buChar char="•"/>
              <a:defRPr sz="2400">
                <a:solidFill>
                  <a:schemeClr val="accent2"/>
                </a:solidFill>
                <a:latin typeface="Arial" panose="020B0604020202020204" pitchFamily="34" charset="0"/>
                <a:ea typeface="微软雅黑" panose="020B0503020204020204" pitchFamily="34" charset="-122"/>
                <a:cs typeface="Arial" panose="020B0604020202020204" pitchFamily="34" charset="0"/>
              </a:defRPr>
            </a:lvl3pPr>
            <a:lvl4pPr marL="16002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4pPr>
            <a:lvl5pPr marL="2057400" indent="-228600">
              <a:spcBef>
                <a:spcPct val="20000"/>
              </a:spcBef>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5pPr>
            <a:lvl6pPr marL="25146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6pPr>
            <a:lvl7pPr marL="29718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7pPr>
            <a:lvl8pPr marL="34290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8pPr>
            <a:lvl9pPr marL="3886200" indent="-228600" eaLnBrk="0" fontAlgn="base" hangingPunct="0">
              <a:spcBef>
                <a:spcPct val="20000"/>
              </a:spcBef>
              <a:spcAft>
                <a:spcPct val="0"/>
              </a:spcAft>
              <a:buChar char="»"/>
              <a:defRPr sz="2000">
                <a:solidFill>
                  <a:schemeClr val="accent2"/>
                </a:solidFill>
                <a:latin typeface="Arial" panose="020B0604020202020204" pitchFamily="34" charset="0"/>
                <a:ea typeface="微软雅黑" panose="020B0503020204020204" pitchFamily="34" charset="-122"/>
                <a:cs typeface="Arial" panose="020B0604020202020204" pitchFamily="34" charset="0"/>
              </a:defRPr>
            </a:lvl9pPr>
          </a:lstStyle>
          <a:p>
            <a:pPr marL="342900" lvl="1" indent="-342900">
              <a:buBlip>
                <a:blip r:embed="rId3"/>
              </a:buBlip>
              <a:defRPr/>
            </a:pPr>
            <a:r>
              <a:rPr lang="en-US" altLang="zh-CN" sz="2000" b="1" dirty="0" smtClean="0">
                <a:solidFill>
                  <a:srgbClr val="FF0000"/>
                </a:solidFill>
                <a:latin typeface="黑体" pitchFamily="49" charset="-122"/>
                <a:ea typeface="黑体" pitchFamily="49" charset="-122"/>
              </a:rPr>
              <a:t>M1</a:t>
            </a:r>
            <a:r>
              <a:rPr lang="zh-CN" altLang="en-US" sz="2000" b="1" dirty="0" smtClean="0">
                <a:solidFill>
                  <a:srgbClr val="FF0000"/>
                </a:solidFill>
                <a:latin typeface="黑体" pitchFamily="49" charset="-122"/>
                <a:ea typeface="黑体" pitchFamily="49" charset="-122"/>
              </a:rPr>
              <a:t>－高：搭建</a:t>
            </a:r>
            <a:r>
              <a:rPr lang="zh-CN" altLang="en-US" sz="2000" b="1" dirty="0" smtClean="0">
                <a:solidFill>
                  <a:schemeClr val="tx1"/>
                </a:solidFill>
                <a:latin typeface="黑体" pitchFamily="49" charset="-122"/>
                <a:ea typeface="黑体" pitchFamily="49" charset="-122"/>
              </a:rPr>
              <a:t>具有重大影响的高端科技创新和人才培养平台，汇聚国际高端智力资源，</a:t>
            </a:r>
            <a:r>
              <a:rPr lang="zh-CN" altLang="en-US" sz="2000" b="1" dirty="0" smtClean="0">
                <a:solidFill>
                  <a:schemeClr val="tx1"/>
                </a:solidFill>
                <a:ea typeface="黑体" pitchFamily="49" charset="-122"/>
              </a:rPr>
              <a:t>构建</a:t>
            </a:r>
            <a:r>
              <a:rPr lang="zh-CN" altLang="en-US" sz="2000" b="1" dirty="0">
                <a:solidFill>
                  <a:schemeClr val="tx1"/>
                </a:solidFill>
                <a:ea typeface="黑体" pitchFamily="49" charset="-122"/>
              </a:rPr>
              <a:t>国际一流的大数据科学与机脑智能创新</a:t>
            </a:r>
            <a:r>
              <a:rPr lang="zh-CN" altLang="en-US" sz="2000" b="1" dirty="0" smtClean="0">
                <a:solidFill>
                  <a:schemeClr val="tx1"/>
                </a:solidFill>
                <a:ea typeface="黑体" pitchFamily="49" charset="-122"/>
              </a:rPr>
              <a:t>研究中心</a:t>
            </a:r>
            <a:endParaRPr lang="en-US" altLang="zh-CN" sz="2000" b="1" dirty="0" smtClean="0">
              <a:solidFill>
                <a:schemeClr val="tx1"/>
              </a:solidFill>
              <a:ea typeface="黑体" pitchFamily="49" charset="-122"/>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rPr>
              <a:t>引进、汇聚人才</a:t>
            </a:r>
            <a:endParaRPr lang="en-US" altLang="zh-CN" sz="1800" b="1" dirty="0" smtClean="0">
              <a:solidFill>
                <a:schemeClr val="tx1"/>
              </a:solidFill>
              <a:latin typeface="黑体" pitchFamily="49" charset="-122"/>
              <a:ea typeface="黑体" pitchFamily="49" charset="-122"/>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rPr>
              <a:t>建立专业化管理团队</a:t>
            </a:r>
            <a:endParaRPr lang="en-US" altLang="zh-CN" sz="1800" b="1" dirty="0" smtClean="0">
              <a:solidFill>
                <a:schemeClr val="tx1"/>
              </a:solidFill>
              <a:latin typeface="黑体" pitchFamily="49" charset="-122"/>
              <a:ea typeface="黑体" pitchFamily="49" charset="-122"/>
            </a:endParaRPr>
          </a:p>
          <a:p>
            <a:pPr marL="742950" lvl="2" indent="-342900">
              <a:buBlip>
                <a:blip r:embed="rId3"/>
              </a:buBlip>
              <a:defRPr/>
            </a:pPr>
            <a:endParaRPr lang="en-US" altLang="zh-CN" sz="1800" b="1" dirty="0" smtClean="0">
              <a:solidFill>
                <a:schemeClr val="tx1"/>
              </a:solidFill>
              <a:latin typeface="黑体" pitchFamily="49" charset="-122"/>
              <a:ea typeface="黑体" pitchFamily="49" charset="-122"/>
            </a:endParaRPr>
          </a:p>
          <a:p>
            <a:pPr marL="342900" lvl="1" indent="-342900">
              <a:buBlip>
                <a:blip r:embed="rId3"/>
              </a:buBlip>
              <a:defRPr/>
            </a:pPr>
            <a:r>
              <a:rPr lang="en-US" altLang="zh-CN" sz="2000" b="1" dirty="0" smtClean="0">
                <a:solidFill>
                  <a:srgbClr val="FF0000"/>
                </a:solidFill>
                <a:latin typeface="黑体" pitchFamily="49" charset="-122"/>
                <a:ea typeface="黑体" pitchFamily="49" charset="-122"/>
              </a:rPr>
              <a:t>M2</a:t>
            </a:r>
            <a:r>
              <a:rPr lang="zh-CN" altLang="en-US" sz="2000" b="1" dirty="0" smtClean="0">
                <a:solidFill>
                  <a:srgbClr val="FF0000"/>
                </a:solidFill>
                <a:latin typeface="黑体" pitchFamily="49" charset="-122"/>
                <a:ea typeface="黑体" pitchFamily="49" charset="-122"/>
              </a:rPr>
              <a:t>－精：研制</a:t>
            </a:r>
            <a:r>
              <a:rPr lang="zh-CN" altLang="en-US" sz="2000" b="1" dirty="0" smtClean="0">
                <a:solidFill>
                  <a:schemeClr val="tx1"/>
                </a:solidFill>
                <a:latin typeface="黑体" pitchFamily="49" charset="-122"/>
                <a:ea typeface="黑体" pitchFamily="49" charset="-122"/>
              </a:rPr>
              <a:t>下一代精准智能系统的核心</a:t>
            </a:r>
            <a:r>
              <a:rPr lang="en-US" altLang="zh-CN" sz="2000" b="1" dirty="0" smtClean="0">
                <a:solidFill>
                  <a:schemeClr val="tx1"/>
                </a:solidFill>
                <a:latin typeface="黑体" pitchFamily="49" charset="-122"/>
                <a:ea typeface="黑体" pitchFamily="49" charset="-122"/>
              </a:rPr>
              <a:t>——</a:t>
            </a:r>
            <a:r>
              <a:rPr lang="zh-CN" altLang="en-US" sz="2000" b="1" dirty="0" smtClean="0">
                <a:solidFill>
                  <a:schemeClr val="tx1"/>
                </a:solidFill>
                <a:latin typeface="黑体" pitchFamily="49" charset="-122"/>
                <a:ea typeface="黑体" pitchFamily="49" charset="-122"/>
              </a:rPr>
              <a:t>机器智脑，切实解决机脑系统机应用中的重大科学问题和产业发展问题</a:t>
            </a:r>
            <a:endParaRPr lang="en-US" altLang="zh-CN" sz="2000" b="1" dirty="0" smtClean="0">
              <a:solidFill>
                <a:schemeClr val="tx1"/>
              </a:solidFill>
              <a:latin typeface="黑体" pitchFamily="49" charset="-122"/>
              <a:ea typeface="黑体" pitchFamily="49" charset="-122"/>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rPr>
              <a:t>研制机脑系统，解决重大科学与系统问题</a:t>
            </a:r>
            <a:endParaRPr lang="en-US" altLang="zh-CN" sz="1800" b="1" dirty="0" smtClean="0">
              <a:solidFill>
                <a:schemeClr val="tx1"/>
              </a:solidFill>
              <a:latin typeface="黑体" pitchFamily="49" charset="-122"/>
              <a:ea typeface="黑体" pitchFamily="49" charset="-122"/>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rPr>
              <a:t>建立产业合作联盟，促进研究结果转化，解决产业发展问题</a:t>
            </a:r>
            <a:endParaRPr lang="en-US" altLang="zh-CN" sz="1800" b="1" dirty="0" smtClean="0">
              <a:solidFill>
                <a:schemeClr val="tx1"/>
              </a:solidFill>
              <a:latin typeface="黑体" pitchFamily="49" charset="-122"/>
              <a:ea typeface="黑体" pitchFamily="49" charset="-122"/>
            </a:endParaRPr>
          </a:p>
          <a:p>
            <a:pPr marL="742950" lvl="2" indent="-342900">
              <a:buBlip>
                <a:blip r:embed="rId3"/>
              </a:buBlip>
              <a:defRPr/>
            </a:pPr>
            <a:endParaRPr lang="en-US" altLang="zh-CN" sz="1800" b="1" dirty="0">
              <a:solidFill>
                <a:schemeClr val="tx1"/>
              </a:solidFill>
              <a:latin typeface="黑体" pitchFamily="49" charset="-122"/>
              <a:ea typeface="黑体" pitchFamily="49" charset="-122"/>
            </a:endParaRPr>
          </a:p>
          <a:p>
            <a:pPr marL="342900" lvl="1" indent="-342900">
              <a:buBlip>
                <a:blip r:embed="rId3"/>
              </a:buBlip>
              <a:defRPr/>
            </a:pPr>
            <a:r>
              <a:rPr lang="en-US" altLang="zh-CN" sz="2000" b="1" dirty="0" smtClean="0">
                <a:solidFill>
                  <a:srgbClr val="FF0000"/>
                </a:solidFill>
                <a:latin typeface="黑体" pitchFamily="49" charset="-122"/>
                <a:ea typeface="黑体" pitchFamily="49" charset="-122"/>
              </a:rPr>
              <a:t>M3</a:t>
            </a:r>
            <a:r>
              <a:rPr lang="zh-CN" altLang="en-US" sz="2000" b="1" dirty="0" smtClean="0">
                <a:solidFill>
                  <a:srgbClr val="FF0000"/>
                </a:solidFill>
                <a:latin typeface="黑体" pitchFamily="49" charset="-122"/>
                <a:ea typeface="黑体" pitchFamily="49" charset="-122"/>
              </a:rPr>
              <a:t>－尖：开创</a:t>
            </a:r>
            <a:r>
              <a:rPr lang="zh-CN" altLang="en-US" sz="2000" b="1" dirty="0" smtClean="0">
                <a:solidFill>
                  <a:schemeClr val="tx1"/>
                </a:solidFill>
                <a:latin typeface="黑体" pitchFamily="49" charset="-122"/>
                <a:ea typeface="黑体" pitchFamily="49" charset="-122"/>
              </a:rPr>
              <a:t>数据、智能、知识交叉融合的研究新领地，创建脑智能与大数据科学理论体系，产生一批顶尖成果</a:t>
            </a:r>
            <a:endParaRPr lang="en-US" altLang="zh-CN" sz="2000" b="1" dirty="0" smtClean="0">
              <a:solidFill>
                <a:schemeClr val="tx1"/>
              </a:solidFill>
              <a:latin typeface="黑体" pitchFamily="49" charset="-122"/>
              <a:ea typeface="黑体" pitchFamily="49" charset="-122"/>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cs typeface="+mn-cs"/>
              </a:rPr>
              <a:t>开创研究方向，创建脑智能与大数据科学理论体系</a:t>
            </a:r>
            <a:endParaRPr lang="en-US" altLang="zh-CN" sz="1800" b="1" dirty="0" smtClean="0">
              <a:solidFill>
                <a:schemeClr val="tx1"/>
              </a:solidFill>
              <a:latin typeface="黑体" pitchFamily="49" charset="-122"/>
              <a:ea typeface="黑体" pitchFamily="49" charset="-122"/>
              <a:cs typeface="+mn-cs"/>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rPr>
              <a:t>识别并建立高水平</a:t>
            </a:r>
            <a:r>
              <a:rPr lang="zh-CN" altLang="en-US" sz="1800" b="1" dirty="0">
                <a:solidFill>
                  <a:schemeClr val="tx1"/>
                </a:solidFill>
                <a:latin typeface="黑体" pitchFamily="49" charset="-122"/>
                <a:ea typeface="黑体" pitchFamily="49" charset="-122"/>
              </a:rPr>
              <a:t>国际</a:t>
            </a:r>
            <a:r>
              <a:rPr lang="zh-CN" altLang="en-US" sz="1800" b="1" dirty="0" smtClean="0">
                <a:solidFill>
                  <a:schemeClr val="tx1"/>
                </a:solidFill>
                <a:latin typeface="黑体" pitchFamily="49" charset="-122"/>
                <a:ea typeface="黑体" pitchFamily="49" charset="-122"/>
              </a:rPr>
              <a:t>合作联系，</a:t>
            </a:r>
            <a:r>
              <a:rPr lang="zh-CN" altLang="en-US" sz="1800" b="1" dirty="0" smtClean="0">
                <a:solidFill>
                  <a:schemeClr val="tx1"/>
                </a:solidFill>
                <a:latin typeface="黑体" pitchFamily="49" charset="-122"/>
                <a:ea typeface="黑体" pitchFamily="49" charset="-122"/>
                <a:cs typeface="+mn-cs"/>
              </a:rPr>
              <a:t>促进高水平学科交叉</a:t>
            </a:r>
            <a:endParaRPr lang="en-US" altLang="zh-CN" sz="1800" b="1" dirty="0" smtClean="0">
              <a:solidFill>
                <a:schemeClr val="tx1"/>
              </a:solidFill>
              <a:latin typeface="黑体" pitchFamily="49" charset="-122"/>
              <a:ea typeface="黑体" pitchFamily="49" charset="-122"/>
              <a:cs typeface="+mn-cs"/>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cs typeface="+mn-cs"/>
              </a:rPr>
              <a:t>开展研究，发表高水平论文，形成学术影响力</a:t>
            </a:r>
            <a:endParaRPr lang="en-US" altLang="zh-CN" sz="1800" b="1" dirty="0" smtClean="0">
              <a:solidFill>
                <a:schemeClr val="tx1"/>
              </a:solidFill>
              <a:latin typeface="黑体" pitchFamily="49" charset="-122"/>
              <a:ea typeface="黑体" pitchFamily="49" charset="-122"/>
              <a:cs typeface="+mn-cs"/>
            </a:endParaRPr>
          </a:p>
          <a:p>
            <a:pPr marL="742950" lvl="2" indent="-342900">
              <a:buBlip>
                <a:blip r:embed="rId3"/>
              </a:buBlip>
              <a:defRPr/>
            </a:pPr>
            <a:r>
              <a:rPr lang="zh-CN" altLang="en-US" sz="1800" b="1" dirty="0" smtClean="0">
                <a:solidFill>
                  <a:schemeClr val="tx1"/>
                </a:solidFill>
                <a:latin typeface="黑体" pitchFamily="49" charset="-122"/>
                <a:ea typeface="黑体" pitchFamily="49" charset="-122"/>
                <a:cs typeface="+mn-cs"/>
              </a:rPr>
              <a:t>创办期刊，扩大国际影响</a:t>
            </a:r>
            <a:endParaRPr lang="zh-CN" altLang="en-US" sz="1800" b="1" dirty="0">
              <a:solidFill>
                <a:schemeClr val="tx1"/>
              </a:solidFill>
              <a:latin typeface="黑体" pitchFamily="49" charset="-122"/>
              <a:ea typeface="黑体" pitchFamily="49" charset="-122"/>
              <a:cs typeface="+mn-cs"/>
            </a:endParaRPr>
          </a:p>
        </p:txBody>
      </p:sp>
    </p:spTree>
    <p:extLst>
      <p:ext uri="{BB962C8B-B14F-4D97-AF65-F5344CB8AC3E}">
        <p14:creationId xmlns:p14="http://schemas.microsoft.com/office/powerpoint/2010/main" val="2226446013"/>
      </p:ext>
    </p:extLst>
  </p:cSld>
  <p:clrMapOvr>
    <a:masterClrMapping/>
  </p:clrMapOvr>
  <mc:AlternateContent xmlns:mc="http://schemas.openxmlformats.org/markup-compatibility/2006" xmlns:p14="http://schemas.microsoft.com/office/powerpoint/2010/main">
    <mc:Choice Requires="p14">
      <p:transition spd="slow" p14:dur="2000" advTm="4556"/>
    </mc:Choice>
    <mc:Fallback xmlns="">
      <p:transition spd="slow" advTm="4556"/>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2989" y="138276"/>
            <a:ext cx="8977745" cy="864711"/>
          </a:xfrm>
        </p:spPr>
        <p:txBody>
          <a:bodyPr vert="horz" lIns="91440" tIns="45720" rIns="91440" bIns="45720" rtlCol="0" anchor="ctr">
            <a:normAutofit/>
          </a:bodyPr>
          <a:lstStyle/>
          <a:p>
            <a:r>
              <a:rPr lang="zh-CN" altLang="en-US" dirty="0">
                <a:solidFill>
                  <a:srgbClr val="002060"/>
                </a:solidFill>
              </a:rPr>
              <a:t>建设阶段</a:t>
            </a:r>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6</a:t>
            </a:fld>
            <a:endParaRPr lang="en-US" altLang="zh-CN"/>
          </a:p>
        </p:txBody>
      </p:sp>
      <p:grpSp>
        <p:nvGrpSpPr>
          <p:cNvPr id="4" name="Group 3"/>
          <p:cNvGrpSpPr>
            <a:grpSpLocks/>
          </p:cNvGrpSpPr>
          <p:nvPr/>
        </p:nvGrpSpPr>
        <p:grpSpPr bwMode="auto">
          <a:xfrm>
            <a:off x="107504" y="760033"/>
            <a:ext cx="9036495" cy="6018052"/>
            <a:chOff x="168" y="1493"/>
            <a:chExt cx="4923" cy="2268"/>
          </a:xfrm>
        </p:grpSpPr>
        <p:sp>
          <p:nvSpPr>
            <p:cNvPr id="7" name="Freeform 6"/>
            <p:cNvSpPr>
              <a:spLocks/>
            </p:cNvSpPr>
            <p:nvPr/>
          </p:nvSpPr>
          <p:spPr bwMode="gray">
            <a:xfrm>
              <a:off x="4645" y="1660"/>
              <a:ext cx="441" cy="701"/>
            </a:xfrm>
            <a:custGeom>
              <a:avLst/>
              <a:gdLst>
                <a:gd name="T0" fmla="*/ 308 w 308"/>
                <a:gd name="T1" fmla="*/ 120 h 442"/>
                <a:gd name="T2" fmla="*/ 0 w 308"/>
                <a:gd name="T3" fmla="*/ 442 h 442"/>
                <a:gd name="T4" fmla="*/ 0 w 308"/>
                <a:gd name="T5" fmla="*/ 286 h 442"/>
                <a:gd name="T6" fmla="*/ 308 w 308"/>
                <a:gd name="T7" fmla="*/ 0 h 442"/>
                <a:gd name="T8" fmla="*/ 308 w 308"/>
                <a:gd name="T9" fmla="*/ 120 h 442"/>
              </a:gdLst>
              <a:ahLst/>
              <a:cxnLst>
                <a:cxn ang="0">
                  <a:pos x="T0" y="T1"/>
                </a:cxn>
                <a:cxn ang="0">
                  <a:pos x="T2" y="T3"/>
                </a:cxn>
                <a:cxn ang="0">
                  <a:pos x="T4" y="T5"/>
                </a:cxn>
                <a:cxn ang="0">
                  <a:pos x="T6" y="T7"/>
                </a:cxn>
                <a:cxn ang="0">
                  <a:pos x="T8" y="T9"/>
                </a:cxn>
              </a:cxnLst>
              <a:rect l="0" t="0" r="r" b="b"/>
              <a:pathLst>
                <a:path w="308" h="442">
                  <a:moveTo>
                    <a:pt x="308" y="120"/>
                  </a:moveTo>
                  <a:lnTo>
                    <a:pt x="0" y="442"/>
                  </a:lnTo>
                  <a:lnTo>
                    <a:pt x="0" y="286"/>
                  </a:lnTo>
                  <a:lnTo>
                    <a:pt x="308" y="0"/>
                  </a:lnTo>
                  <a:lnTo>
                    <a:pt x="308" y="120"/>
                  </a:lnTo>
                  <a:close/>
                </a:path>
              </a:pathLst>
            </a:custGeom>
            <a:gradFill rotWithShape="1">
              <a:gsLst>
                <a:gs pos="0">
                  <a:srgbClr val="4B1092">
                    <a:gamma/>
                    <a:shade val="46275"/>
                    <a:invGamma/>
                  </a:srgbClr>
                </a:gs>
                <a:gs pos="50000">
                  <a:srgbClr val="4B1092"/>
                </a:gs>
                <a:gs pos="100000">
                  <a:srgbClr val="4B1092">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8" name="Freeform 7"/>
            <p:cNvSpPr>
              <a:spLocks/>
            </p:cNvSpPr>
            <p:nvPr/>
          </p:nvSpPr>
          <p:spPr bwMode="gray">
            <a:xfrm>
              <a:off x="2340" y="1660"/>
              <a:ext cx="2751" cy="450"/>
            </a:xfrm>
            <a:custGeom>
              <a:avLst/>
              <a:gdLst>
                <a:gd name="T0" fmla="*/ 1612 w 1920"/>
                <a:gd name="T1" fmla="*/ 284 h 284"/>
                <a:gd name="T2" fmla="*/ 0 w 1920"/>
                <a:gd name="T3" fmla="*/ 284 h 284"/>
                <a:gd name="T4" fmla="*/ 446 w 1920"/>
                <a:gd name="T5" fmla="*/ 0 h 284"/>
                <a:gd name="T6" fmla="*/ 1920 w 1920"/>
                <a:gd name="T7" fmla="*/ 0 h 284"/>
                <a:gd name="T8" fmla="*/ 1612 w 1920"/>
                <a:gd name="T9" fmla="*/ 284 h 284"/>
              </a:gdLst>
              <a:ahLst/>
              <a:cxnLst>
                <a:cxn ang="0">
                  <a:pos x="T0" y="T1"/>
                </a:cxn>
                <a:cxn ang="0">
                  <a:pos x="T2" y="T3"/>
                </a:cxn>
                <a:cxn ang="0">
                  <a:pos x="T4" y="T5"/>
                </a:cxn>
                <a:cxn ang="0">
                  <a:pos x="T6" y="T7"/>
                </a:cxn>
                <a:cxn ang="0">
                  <a:pos x="T8" y="T9"/>
                </a:cxn>
              </a:cxnLst>
              <a:rect l="0" t="0" r="r" b="b"/>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9" name="Freeform 8"/>
            <p:cNvSpPr>
              <a:spLocks/>
            </p:cNvSpPr>
            <p:nvPr/>
          </p:nvSpPr>
          <p:spPr bwMode="gray">
            <a:xfrm>
              <a:off x="4200" y="2353"/>
              <a:ext cx="439" cy="704"/>
            </a:xfrm>
            <a:custGeom>
              <a:avLst/>
              <a:gdLst>
                <a:gd name="T0" fmla="*/ 306 w 306"/>
                <a:gd name="T1" fmla="*/ 122 h 444"/>
                <a:gd name="T2" fmla="*/ 0 w 306"/>
                <a:gd name="T3" fmla="*/ 444 h 444"/>
                <a:gd name="T4" fmla="*/ 0 w 306"/>
                <a:gd name="T5" fmla="*/ 286 h 444"/>
                <a:gd name="T6" fmla="*/ 306 w 306"/>
                <a:gd name="T7" fmla="*/ 0 h 444"/>
                <a:gd name="T8" fmla="*/ 306 w 306"/>
                <a:gd name="T9" fmla="*/ 122 h 444"/>
              </a:gdLst>
              <a:ahLst/>
              <a:cxnLst>
                <a:cxn ang="0">
                  <a:pos x="T0" y="T1"/>
                </a:cxn>
                <a:cxn ang="0">
                  <a:pos x="T2" y="T3"/>
                </a:cxn>
                <a:cxn ang="0">
                  <a:pos x="T4" y="T5"/>
                </a:cxn>
                <a:cxn ang="0">
                  <a:pos x="T6" y="T7"/>
                </a:cxn>
                <a:cxn ang="0">
                  <a:pos x="T8" y="T9"/>
                </a:cxn>
              </a:cxnLst>
              <a:rect l="0" t="0" r="r" b="b"/>
              <a:pathLst>
                <a:path w="306" h="444">
                  <a:moveTo>
                    <a:pt x="306" y="122"/>
                  </a:moveTo>
                  <a:lnTo>
                    <a:pt x="0" y="444"/>
                  </a:lnTo>
                  <a:lnTo>
                    <a:pt x="0" y="286"/>
                  </a:lnTo>
                  <a:lnTo>
                    <a:pt x="306" y="0"/>
                  </a:lnTo>
                  <a:lnTo>
                    <a:pt x="306" y="122"/>
                  </a:lnTo>
                  <a:close/>
                </a:path>
              </a:pathLst>
            </a:custGeom>
            <a:gradFill rotWithShape="1">
              <a:gsLst>
                <a:gs pos="0">
                  <a:srgbClr val="90330A">
                    <a:gamma/>
                    <a:shade val="46275"/>
                    <a:invGamma/>
                  </a:srgbClr>
                </a:gs>
                <a:gs pos="50000">
                  <a:srgbClr val="90330A"/>
                </a:gs>
                <a:gs pos="100000">
                  <a:srgbClr val="90330A">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0" name="Freeform 9"/>
            <p:cNvSpPr>
              <a:spLocks/>
            </p:cNvSpPr>
            <p:nvPr/>
          </p:nvSpPr>
          <p:spPr bwMode="gray">
            <a:xfrm>
              <a:off x="3758" y="3047"/>
              <a:ext cx="442" cy="705"/>
            </a:xfrm>
            <a:custGeom>
              <a:avLst/>
              <a:gdLst>
                <a:gd name="T0" fmla="*/ 308 w 308"/>
                <a:gd name="T1" fmla="*/ 122 h 444"/>
                <a:gd name="T2" fmla="*/ 0 w 308"/>
                <a:gd name="T3" fmla="*/ 444 h 444"/>
                <a:gd name="T4" fmla="*/ 0 w 308"/>
                <a:gd name="T5" fmla="*/ 286 h 444"/>
                <a:gd name="T6" fmla="*/ 308 w 308"/>
                <a:gd name="T7" fmla="*/ 0 h 444"/>
                <a:gd name="T8" fmla="*/ 308 w 308"/>
                <a:gd name="T9" fmla="*/ 122 h 444"/>
              </a:gdLst>
              <a:ahLst/>
              <a:cxnLst>
                <a:cxn ang="0">
                  <a:pos x="T0" y="T1"/>
                </a:cxn>
                <a:cxn ang="0">
                  <a:pos x="T2" y="T3"/>
                </a:cxn>
                <a:cxn ang="0">
                  <a:pos x="T4" y="T5"/>
                </a:cxn>
                <a:cxn ang="0">
                  <a:pos x="T6" y="T7"/>
                </a:cxn>
                <a:cxn ang="0">
                  <a:pos x="T8" y="T9"/>
                </a:cxn>
              </a:cxnLst>
              <a:rect l="0" t="0" r="r" b="b"/>
              <a:pathLst>
                <a:path w="308" h="444">
                  <a:moveTo>
                    <a:pt x="308" y="122"/>
                  </a:moveTo>
                  <a:lnTo>
                    <a:pt x="0" y="444"/>
                  </a:lnTo>
                  <a:lnTo>
                    <a:pt x="0" y="286"/>
                  </a:lnTo>
                  <a:lnTo>
                    <a:pt x="308" y="0"/>
                  </a:lnTo>
                  <a:lnTo>
                    <a:pt x="308" y="122"/>
                  </a:lnTo>
                  <a:close/>
                </a:path>
              </a:pathLst>
            </a:custGeom>
            <a:gradFill rotWithShape="1">
              <a:gsLst>
                <a:gs pos="0">
                  <a:srgbClr val="906B0E">
                    <a:gamma/>
                    <a:shade val="46275"/>
                    <a:invGamma/>
                  </a:srgbClr>
                </a:gs>
                <a:gs pos="50000">
                  <a:srgbClr val="906B0E"/>
                </a:gs>
                <a:gs pos="100000">
                  <a:srgbClr val="906B0E">
                    <a:gamma/>
                    <a:shade val="46275"/>
                    <a:invGamma/>
                  </a:srgbClr>
                </a:gs>
              </a:gsLst>
              <a:lin ang="2700000" scaled="1"/>
            </a:gradFill>
            <a:ln>
              <a:noFill/>
            </a:ln>
            <a:extLst>
              <a:ext uri="{91240B29-F687-4F45-9708-019B960494DF}">
                <a14:hiddenLine xmlns:a14="http://schemas.microsoft.com/office/drawing/2010/main" w="0">
                  <a:solidFill>
                    <a:srgbClr val="D1D1D1"/>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1" name="Freeform 10"/>
            <p:cNvSpPr>
              <a:spLocks/>
            </p:cNvSpPr>
            <p:nvPr/>
          </p:nvSpPr>
          <p:spPr bwMode="gray">
            <a:xfrm>
              <a:off x="1076" y="3051"/>
              <a:ext cx="3124" cy="450"/>
            </a:xfrm>
            <a:custGeom>
              <a:avLst/>
              <a:gdLst>
                <a:gd name="T0" fmla="*/ 1872 w 2180"/>
                <a:gd name="T1" fmla="*/ 284 h 284"/>
                <a:gd name="T2" fmla="*/ 0 w 2180"/>
                <a:gd name="T3" fmla="*/ 284 h 284"/>
                <a:gd name="T4" fmla="*/ 446 w 2180"/>
                <a:gd name="T5" fmla="*/ 0 h 284"/>
                <a:gd name="T6" fmla="*/ 2180 w 2180"/>
                <a:gd name="T7" fmla="*/ 0 h 284"/>
                <a:gd name="T8" fmla="*/ 1872 w 2180"/>
                <a:gd name="T9" fmla="*/ 284 h 284"/>
              </a:gdLst>
              <a:ahLst/>
              <a:cxnLst>
                <a:cxn ang="0">
                  <a:pos x="T0" y="T1"/>
                </a:cxn>
                <a:cxn ang="0">
                  <a:pos x="T2" y="T3"/>
                </a:cxn>
                <a:cxn ang="0">
                  <a:pos x="T4" y="T5"/>
                </a:cxn>
                <a:cxn ang="0">
                  <a:pos x="T6" y="T7"/>
                </a:cxn>
                <a:cxn ang="0">
                  <a:pos x="T8" y="T9"/>
                </a:cxn>
              </a:cxnLst>
              <a:rect l="0" t="0" r="r" b="b"/>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2" name="Line 11"/>
            <p:cNvSpPr>
              <a:spLocks noChangeShapeType="1"/>
            </p:cNvSpPr>
            <p:nvPr/>
          </p:nvSpPr>
          <p:spPr bwMode="gray">
            <a:xfrm flipH="1">
              <a:off x="168" y="3747"/>
              <a:ext cx="9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3" name="Line 12"/>
            <p:cNvSpPr>
              <a:spLocks noChangeShapeType="1"/>
            </p:cNvSpPr>
            <p:nvPr/>
          </p:nvSpPr>
          <p:spPr bwMode="gray">
            <a:xfrm flipH="1">
              <a:off x="168" y="3047"/>
              <a:ext cx="154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4" name="Line 13"/>
            <p:cNvSpPr>
              <a:spLocks noChangeShapeType="1"/>
            </p:cNvSpPr>
            <p:nvPr/>
          </p:nvSpPr>
          <p:spPr bwMode="gray">
            <a:xfrm flipH="1">
              <a:off x="168" y="2356"/>
              <a:ext cx="217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5" name="Line 14"/>
            <p:cNvSpPr>
              <a:spLocks noChangeShapeType="1"/>
            </p:cNvSpPr>
            <p:nvPr/>
          </p:nvSpPr>
          <p:spPr bwMode="gray">
            <a:xfrm flipH="1">
              <a:off x="168" y="1666"/>
              <a:ext cx="281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8" name="Line 17"/>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19" name="Line 18"/>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20" name="Line 19"/>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21" name="Freeform 20"/>
            <p:cNvSpPr>
              <a:spLocks/>
            </p:cNvSpPr>
            <p:nvPr/>
          </p:nvSpPr>
          <p:spPr bwMode="gray">
            <a:xfrm rot="1187502">
              <a:off x="976" y="1493"/>
              <a:ext cx="841" cy="2268"/>
            </a:xfrm>
            <a:custGeom>
              <a:avLst/>
              <a:gdLst>
                <a:gd name="T0" fmla="*/ 12 w 1824"/>
                <a:gd name="T1" fmla="*/ 2464 h 2648"/>
                <a:gd name="T2" fmla="*/ 56 w 1824"/>
                <a:gd name="T3" fmla="*/ 2120 h 2648"/>
                <a:gd name="T4" fmla="*/ 124 w 1824"/>
                <a:gd name="T5" fmla="*/ 1808 h 2648"/>
                <a:gd name="T6" fmla="*/ 212 w 1824"/>
                <a:gd name="T7" fmla="*/ 1524 h 2648"/>
                <a:gd name="T8" fmla="*/ 316 w 1824"/>
                <a:gd name="T9" fmla="*/ 1270 h 2648"/>
                <a:gd name="T10" fmla="*/ 430 w 1824"/>
                <a:gd name="T11" fmla="*/ 1044 h 2648"/>
                <a:gd name="T12" fmla="*/ 550 w 1824"/>
                <a:gd name="T13" fmla="*/ 846 h 2648"/>
                <a:gd name="T14" fmla="*/ 672 w 1824"/>
                <a:gd name="T15" fmla="*/ 674 h 2648"/>
                <a:gd name="T16" fmla="*/ 792 w 1824"/>
                <a:gd name="T17" fmla="*/ 528 h 2648"/>
                <a:gd name="T18" fmla="*/ 906 w 1824"/>
                <a:gd name="T19" fmla="*/ 408 h 2648"/>
                <a:gd name="T20" fmla="*/ 1010 w 1824"/>
                <a:gd name="T21" fmla="*/ 310 h 2648"/>
                <a:gd name="T22" fmla="*/ 1096 w 1824"/>
                <a:gd name="T23" fmla="*/ 236 h 2648"/>
                <a:gd name="T24" fmla="*/ 1164 w 1824"/>
                <a:gd name="T25" fmla="*/ 184 h 2648"/>
                <a:gd name="T26" fmla="*/ 1208 w 1824"/>
                <a:gd name="T27" fmla="*/ 154 h 2648"/>
                <a:gd name="T28" fmla="*/ 1224 w 1824"/>
                <a:gd name="T29" fmla="*/ 144 h 2648"/>
                <a:gd name="T30" fmla="*/ 1728 w 1824"/>
                <a:gd name="T31" fmla="*/ 56 h 2648"/>
                <a:gd name="T32" fmla="*/ 1568 w 1824"/>
                <a:gd name="T33" fmla="*/ 328 h 2648"/>
                <a:gd name="T34" fmla="*/ 1554 w 1824"/>
                <a:gd name="T35" fmla="*/ 332 h 2648"/>
                <a:gd name="T36" fmla="*/ 1514 w 1824"/>
                <a:gd name="T37" fmla="*/ 346 h 2648"/>
                <a:gd name="T38" fmla="*/ 1452 w 1824"/>
                <a:gd name="T39" fmla="*/ 370 h 2648"/>
                <a:gd name="T40" fmla="*/ 1370 w 1824"/>
                <a:gd name="T41" fmla="*/ 410 h 2648"/>
                <a:gd name="T42" fmla="*/ 1270 w 1824"/>
                <a:gd name="T43" fmla="*/ 466 h 2648"/>
                <a:gd name="T44" fmla="*/ 1158 w 1824"/>
                <a:gd name="T45" fmla="*/ 540 h 2648"/>
                <a:gd name="T46" fmla="*/ 1034 w 1824"/>
                <a:gd name="T47" fmla="*/ 636 h 2648"/>
                <a:gd name="T48" fmla="*/ 904 w 1824"/>
                <a:gd name="T49" fmla="*/ 756 h 2648"/>
                <a:gd name="T50" fmla="*/ 770 w 1824"/>
                <a:gd name="T51" fmla="*/ 900 h 2648"/>
                <a:gd name="T52" fmla="*/ 632 w 1824"/>
                <a:gd name="T53" fmla="*/ 1076 h 2648"/>
                <a:gd name="T54" fmla="*/ 498 w 1824"/>
                <a:gd name="T55" fmla="*/ 1280 h 2648"/>
                <a:gd name="T56" fmla="*/ 370 w 1824"/>
                <a:gd name="T57" fmla="*/ 1518 h 2648"/>
                <a:gd name="T58" fmla="*/ 248 w 1824"/>
                <a:gd name="T59" fmla="*/ 1792 h 2648"/>
                <a:gd name="T60" fmla="*/ 138 w 1824"/>
                <a:gd name="T61" fmla="*/ 2104 h 2648"/>
                <a:gd name="T62" fmla="*/ 42 w 1824"/>
                <a:gd name="T63" fmla="*/ 2456 h 2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D11364">
                    <a:gamma/>
                    <a:shade val="46275"/>
                    <a:invGamma/>
                  </a:srgbClr>
                </a:gs>
              </a:gsLst>
              <a:lin ang="5400000" scaled="1"/>
            </a:gradFill>
            <a:ln>
              <a:noFill/>
            </a:ln>
            <a:extLst>
              <a:ext uri="{91240B29-F687-4F45-9708-019B960494DF}">
                <a14:hiddenLine xmlns:a14="http://schemas.microsoft.com/office/drawing/2010/main" w="0">
                  <a:solidFill>
                    <a:srgbClr val="FACD69"/>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23" name="Rectangle 22"/>
            <p:cNvSpPr>
              <a:spLocks noChangeArrowheads="1"/>
            </p:cNvSpPr>
            <p:nvPr/>
          </p:nvSpPr>
          <p:spPr bwMode="gray">
            <a:xfrm>
              <a:off x="2341" y="2110"/>
              <a:ext cx="2309" cy="248"/>
            </a:xfrm>
            <a:prstGeom prst="rect">
              <a:avLst/>
            </a:prstGeom>
            <a:gradFill rotWithShape="1">
              <a:gsLst>
                <a:gs pos="0">
                  <a:srgbClr val="8041FF">
                    <a:gamma/>
                    <a:shade val="72549"/>
                    <a:invGamma/>
                  </a:srgbClr>
                </a:gs>
                <a:gs pos="50000">
                  <a:srgbClr val="8041FF"/>
                </a:gs>
                <a:gs pos="100000">
                  <a:srgbClr val="8041FF">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0" hangingPunct="0"/>
              <a:r>
                <a:rPr lang="en-US" altLang="zh-CN" dirty="0" smtClean="0">
                  <a:solidFill>
                    <a:schemeClr val="bg1"/>
                  </a:solidFill>
                  <a:latin typeface="Verdana" panose="020B0604030504040204" pitchFamily="34" charset="0"/>
                  <a:ea typeface="宋体" panose="02010600030101010101" pitchFamily="2" charset="-122"/>
                </a:rPr>
                <a:t>2021-2025</a:t>
              </a:r>
              <a:endParaRPr lang="en-US" altLang="zh-CN" dirty="0">
                <a:solidFill>
                  <a:schemeClr val="bg1"/>
                </a:solidFill>
                <a:latin typeface="Verdana" panose="020B0604030504040204" pitchFamily="34" charset="0"/>
                <a:ea typeface="宋体" panose="02010600030101010101" pitchFamily="2" charset="-122"/>
              </a:endParaRPr>
            </a:p>
          </p:txBody>
        </p:sp>
        <p:sp>
          <p:nvSpPr>
            <p:cNvPr id="24" name="Freeform 23"/>
            <p:cNvSpPr>
              <a:spLocks/>
            </p:cNvSpPr>
            <p:nvPr/>
          </p:nvSpPr>
          <p:spPr bwMode="gray">
            <a:xfrm>
              <a:off x="1709" y="2353"/>
              <a:ext cx="2935" cy="454"/>
            </a:xfrm>
            <a:custGeom>
              <a:avLst/>
              <a:gdLst>
                <a:gd name="T0" fmla="*/ 1742 w 2048"/>
                <a:gd name="T1" fmla="*/ 286 h 286"/>
                <a:gd name="T2" fmla="*/ 0 w 2048"/>
                <a:gd name="T3" fmla="*/ 286 h 286"/>
                <a:gd name="T4" fmla="*/ 446 w 2048"/>
                <a:gd name="T5" fmla="*/ 0 h 286"/>
                <a:gd name="T6" fmla="*/ 2048 w 2048"/>
                <a:gd name="T7" fmla="*/ 0 h 286"/>
                <a:gd name="T8" fmla="*/ 1742 w 2048"/>
                <a:gd name="T9" fmla="*/ 286 h 286"/>
              </a:gdLst>
              <a:ahLst/>
              <a:cxnLst>
                <a:cxn ang="0">
                  <a:pos x="T0" y="T1"/>
                </a:cxn>
                <a:cxn ang="0">
                  <a:pos x="T2" y="T3"/>
                </a:cxn>
                <a:cxn ang="0">
                  <a:pos x="T4" y="T5"/>
                </a:cxn>
                <a:cxn ang="0">
                  <a:pos x="T6" y="T7"/>
                </a:cxn>
                <a:cxn ang="0">
                  <a:pos x="T8" y="T9"/>
                </a:cxn>
              </a:cxnLst>
              <a:rect l="0" t="0" r="r" b="b"/>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808080"/>
                  </a:solidFill>
                  <a:prstDash val="solid"/>
                  <a:round/>
                  <a:headEnd/>
                  <a:tailEnd/>
                </a14:hiddenLine>
              </a:ext>
            </a:extLst>
          </p:spPr>
          <p:txBody>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endParaRPr lang="zh-CN" altLang="en-US"/>
            </a:p>
          </p:txBody>
        </p:sp>
        <p:sp>
          <p:nvSpPr>
            <p:cNvPr id="25" name="Rectangle 24"/>
            <p:cNvSpPr>
              <a:spLocks noChangeArrowheads="1"/>
            </p:cNvSpPr>
            <p:nvPr/>
          </p:nvSpPr>
          <p:spPr bwMode="gray">
            <a:xfrm>
              <a:off x="1711" y="2806"/>
              <a:ext cx="2499" cy="248"/>
            </a:xfrm>
            <a:prstGeom prst="rect">
              <a:avLst/>
            </a:prstGeom>
            <a:gradFill rotWithShape="1">
              <a:gsLst>
                <a:gs pos="0">
                  <a:srgbClr val="DC7150">
                    <a:gamma/>
                    <a:shade val="72549"/>
                    <a:invGamma/>
                  </a:srgbClr>
                </a:gs>
                <a:gs pos="50000">
                  <a:srgbClr val="DC7150"/>
                </a:gs>
                <a:gs pos="100000">
                  <a:srgbClr val="DC7150">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0" hangingPunct="0"/>
              <a:r>
                <a:rPr lang="en-US" altLang="zh-CN" dirty="0" smtClean="0">
                  <a:solidFill>
                    <a:schemeClr val="bg1"/>
                  </a:solidFill>
                  <a:latin typeface="Verdana" panose="020B0604030504040204" pitchFamily="34" charset="0"/>
                  <a:ea typeface="宋体" panose="02010600030101010101" pitchFamily="2" charset="-122"/>
                </a:rPr>
                <a:t>2017-2020</a:t>
              </a:r>
              <a:endParaRPr lang="en-US" altLang="zh-CN" dirty="0">
                <a:solidFill>
                  <a:schemeClr val="bg1"/>
                </a:solidFill>
                <a:latin typeface="Verdana" panose="020B0604030504040204" pitchFamily="34" charset="0"/>
                <a:ea typeface="宋体" panose="02010600030101010101" pitchFamily="2" charset="-122"/>
              </a:endParaRPr>
            </a:p>
          </p:txBody>
        </p:sp>
        <p:sp>
          <p:nvSpPr>
            <p:cNvPr id="26" name="Rectangle 25"/>
            <p:cNvSpPr>
              <a:spLocks noChangeArrowheads="1"/>
            </p:cNvSpPr>
            <p:nvPr/>
          </p:nvSpPr>
          <p:spPr bwMode="gray">
            <a:xfrm>
              <a:off x="1075" y="3502"/>
              <a:ext cx="2689" cy="248"/>
            </a:xfrm>
            <a:prstGeom prst="rect">
              <a:avLst/>
            </a:prstGeom>
            <a:gradFill rotWithShape="1">
              <a:gsLst>
                <a:gs pos="0">
                  <a:srgbClr val="D0A11C">
                    <a:gamma/>
                    <a:shade val="72549"/>
                    <a:invGamma/>
                  </a:srgbClr>
                </a:gs>
                <a:gs pos="50000">
                  <a:srgbClr val="D0A11C"/>
                </a:gs>
                <a:gs pos="100000">
                  <a:srgbClr val="D0A11C">
                    <a:gamma/>
                    <a:shade val="72549"/>
                    <a:invGamma/>
                  </a:srgbClr>
                </a:gs>
              </a:gsLst>
              <a:lin ang="27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lgn="ctr" eaLnBrk="0" hangingPunct="0"/>
              <a:r>
                <a:rPr lang="en-US" altLang="zh-CN" dirty="0" smtClean="0">
                  <a:solidFill>
                    <a:schemeClr val="bg1"/>
                  </a:solidFill>
                  <a:latin typeface="Verdana" panose="020B0604030504040204" pitchFamily="34" charset="0"/>
                  <a:ea typeface="宋体" panose="02010600030101010101" pitchFamily="2" charset="-122"/>
                </a:rPr>
                <a:t>2015-2016</a:t>
              </a:r>
              <a:endParaRPr lang="en-US" altLang="zh-CN" dirty="0">
                <a:solidFill>
                  <a:schemeClr val="bg1"/>
                </a:solidFill>
                <a:latin typeface="Verdana" panose="020B0604030504040204" pitchFamily="34" charset="0"/>
                <a:ea typeface="宋体" panose="02010600030101010101" pitchFamily="2" charset="-122"/>
              </a:endParaRPr>
            </a:p>
          </p:txBody>
        </p:sp>
        <p:sp>
          <p:nvSpPr>
            <p:cNvPr id="28" name="Text Box 27"/>
            <p:cNvSpPr txBox="1">
              <a:spLocks noChangeArrowheads="1"/>
            </p:cNvSpPr>
            <p:nvPr/>
          </p:nvSpPr>
          <p:spPr bwMode="gray">
            <a:xfrm>
              <a:off x="298" y="1918"/>
              <a:ext cx="72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提高阶段</a:t>
              </a:r>
              <a:endParaRPr lang="en-US" altLang="zh-CN" sz="2000" b="1" dirty="0">
                <a:latin typeface="Verdana" panose="020B0604030504040204" pitchFamily="34" charset="0"/>
                <a:ea typeface="宋体" panose="02010600030101010101" pitchFamily="2" charset="-122"/>
              </a:endParaRPr>
            </a:p>
          </p:txBody>
        </p:sp>
        <p:sp>
          <p:nvSpPr>
            <p:cNvPr id="29" name="Text Box 28"/>
            <p:cNvSpPr txBox="1">
              <a:spLocks noChangeArrowheads="1"/>
            </p:cNvSpPr>
            <p:nvPr/>
          </p:nvSpPr>
          <p:spPr bwMode="gray">
            <a:xfrm>
              <a:off x="286" y="3286"/>
              <a:ext cx="727" cy="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起步阶段</a:t>
              </a:r>
              <a:endParaRPr lang="en-US" altLang="zh-CN" sz="2000" b="1" dirty="0">
                <a:latin typeface="Verdana" panose="020B0604030504040204" pitchFamily="34" charset="0"/>
                <a:ea typeface="宋体" panose="02010600030101010101" pitchFamily="2" charset="-122"/>
              </a:endParaRPr>
            </a:p>
          </p:txBody>
        </p:sp>
        <p:sp>
          <p:nvSpPr>
            <p:cNvPr id="30" name="Text Box 29"/>
            <p:cNvSpPr txBox="1">
              <a:spLocks noChangeArrowheads="1"/>
            </p:cNvSpPr>
            <p:nvPr/>
          </p:nvSpPr>
          <p:spPr bwMode="gray">
            <a:xfrm>
              <a:off x="298" y="3309"/>
              <a:ext cx="111" cy="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eaLnBrk="0" hangingPunct="0"/>
              <a:endParaRPr lang="en-US" altLang="zh-CN" sz="1400" dirty="0">
                <a:latin typeface="Verdana" panose="020B0604030504040204" pitchFamily="34" charset="0"/>
                <a:ea typeface="宋体" panose="02010600030101010101" pitchFamily="2" charset="-122"/>
              </a:endParaRPr>
            </a:p>
          </p:txBody>
        </p:sp>
      </p:grpSp>
      <p:sp>
        <p:nvSpPr>
          <p:cNvPr id="31" name="矩形 30"/>
          <p:cNvSpPr/>
          <p:nvPr/>
        </p:nvSpPr>
        <p:spPr>
          <a:xfrm>
            <a:off x="241300" y="3919514"/>
            <a:ext cx="1210588" cy="400110"/>
          </a:xfrm>
          <a:prstGeom prst="rect">
            <a:avLst/>
          </a:prstGeom>
        </p:spPr>
        <p:txBody>
          <a:bodyPr wrap="none">
            <a:spAutoFit/>
          </a:bodyPr>
          <a:lstStyle/>
          <a:p>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发展阶段</a:t>
            </a:r>
            <a:endParaRPr lang="zh-CN" altLang="en-US" sz="2000" b="1" dirty="0"/>
          </a:p>
        </p:txBody>
      </p:sp>
      <p:sp>
        <p:nvSpPr>
          <p:cNvPr id="32" name="矩形 31"/>
          <p:cNvSpPr/>
          <p:nvPr/>
        </p:nvSpPr>
        <p:spPr>
          <a:xfrm>
            <a:off x="2051720" y="5627311"/>
            <a:ext cx="1569660"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kern="100" dirty="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组织结构设计</a:t>
            </a:r>
            <a:endParaRPr lang="zh-CN" altLang="en-US" b="1" dirty="0">
              <a:solidFill>
                <a:schemeClr val="accent6">
                  <a:lumMod val="50000"/>
                </a:schemeClr>
              </a:solidFill>
            </a:endParaRPr>
          </a:p>
        </p:txBody>
      </p:sp>
      <p:sp>
        <p:nvSpPr>
          <p:cNvPr id="33" name="矩形 32"/>
          <p:cNvSpPr/>
          <p:nvPr/>
        </p:nvSpPr>
        <p:spPr>
          <a:xfrm>
            <a:off x="3741223" y="5627311"/>
            <a:ext cx="1569660"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kern="100" dirty="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体制机制设计</a:t>
            </a:r>
            <a:endParaRPr lang="zh-CN" altLang="en-US" b="1" dirty="0">
              <a:solidFill>
                <a:schemeClr val="accent6">
                  <a:lumMod val="50000"/>
                </a:schemeClr>
              </a:solidFill>
            </a:endParaRPr>
          </a:p>
        </p:txBody>
      </p:sp>
      <p:sp>
        <p:nvSpPr>
          <p:cNvPr id="34" name="矩形 33"/>
          <p:cNvSpPr/>
          <p:nvPr/>
        </p:nvSpPr>
        <p:spPr>
          <a:xfrm>
            <a:off x="5310883" y="5627311"/>
            <a:ext cx="1569660"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kern="100" dirty="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研究方向布局</a:t>
            </a:r>
            <a:endParaRPr lang="zh-CN" altLang="en-US" b="1" dirty="0">
              <a:solidFill>
                <a:schemeClr val="accent6">
                  <a:lumMod val="50000"/>
                </a:schemeClr>
              </a:solidFill>
            </a:endParaRPr>
          </a:p>
        </p:txBody>
      </p:sp>
      <p:sp>
        <p:nvSpPr>
          <p:cNvPr id="35" name="矩形 34"/>
          <p:cNvSpPr/>
          <p:nvPr/>
        </p:nvSpPr>
        <p:spPr>
          <a:xfrm>
            <a:off x="2500992" y="5111466"/>
            <a:ext cx="1569660"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kern="100" dirty="0" smtClean="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基础</a:t>
            </a:r>
            <a:r>
              <a:rPr lang="zh-CN" altLang="zh-CN" b="1" kern="100" dirty="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环境建设</a:t>
            </a:r>
            <a:endParaRPr lang="zh-CN" altLang="en-US" b="1" dirty="0">
              <a:solidFill>
                <a:schemeClr val="accent6">
                  <a:lumMod val="50000"/>
                </a:schemeClr>
              </a:solidFill>
            </a:endParaRPr>
          </a:p>
        </p:txBody>
      </p:sp>
      <p:sp>
        <p:nvSpPr>
          <p:cNvPr id="36" name="矩形 35"/>
          <p:cNvSpPr/>
          <p:nvPr/>
        </p:nvSpPr>
        <p:spPr>
          <a:xfrm>
            <a:off x="4229184" y="5111466"/>
            <a:ext cx="1569660"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kern="100" dirty="0" smtClean="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整合优秀</a:t>
            </a:r>
            <a:r>
              <a:rPr lang="zh-CN" altLang="zh-CN" b="1" kern="100" dirty="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团队</a:t>
            </a:r>
            <a:endParaRPr lang="zh-CN" altLang="en-US" b="1" dirty="0">
              <a:solidFill>
                <a:schemeClr val="accent6">
                  <a:lumMod val="50000"/>
                </a:schemeClr>
              </a:solidFill>
            </a:endParaRPr>
          </a:p>
        </p:txBody>
      </p:sp>
      <p:sp>
        <p:nvSpPr>
          <p:cNvPr id="37" name="矩形 36"/>
          <p:cNvSpPr/>
          <p:nvPr/>
        </p:nvSpPr>
        <p:spPr>
          <a:xfrm>
            <a:off x="5884065" y="5111466"/>
            <a:ext cx="1569660" cy="369332"/>
          </a:xfrm>
          <a:prstGeom prst="rect">
            <a:avLst/>
          </a:prstGeom>
          <a:noFill/>
          <a:ln>
            <a:noFill/>
          </a:ln>
        </p:spPr>
        <p:style>
          <a:lnRef idx="1">
            <a:schemeClr val="accent1"/>
          </a:lnRef>
          <a:fillRef idx="2">
            <a:schemeClr val="accent1"/>
          </a:fillRef>
          <a:effectRef idx="1">
            <a:schemeClr val="accent1"/>
          </a:effectRef>
          <a:fontRef idx="minor">
            <a:schemeClr val="dk1"/>
          </a:fontRef>
        </p:style>
        <p:txBody>
          <a:bodyPr wrap="none">
            <a:spAutoFit/>
          </a:bodyPr>
          <a:lstStyle/>
          <a:p>
            <a:r>
              <a:rPr lang="zh-CN" altLang="zh-CN" b="1" kern="100" dirty="0" smtClean="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引进高端</a:t>
            </a:r>
            <a:r>
              <a:rPr lang="zh-CN" altLang="zh-CN" b="1" kern="100" dirty="0">
                <a:solidFill>
                  <a:schemeClr val="accent6">
                    <a:lumMod val="50000"/>
                  </a:schemeClr>
                </a:solidFill>
                <a:latin typeface="Calibri" panose="020F0502020204030204" pitchFamily="34" charset="0"/>
                <a:ea typeface="仿宋" panose="02010609060101010101" pitchFamily="49" charset="-122"/>
                <a:cs typeface="Times New Roman" panose="02020603050405020304" pitchFamily="18" charset="0"/>
              </a:rPr>
              <a:t>人才</a:t>
            </a:r>
            <a:endParaRPr lang="zh-CN" altLang="en-US" b="1" dirty="0">
              <a:solidFill>
                <a:schemeClr val="accent6">
                  <a:lumMod val="50000"/>
                </a:schemeClr>
              </a:solidFill>
            </a:endParaRPr>
          </a:p>
        </p:txBody>
      </p:sp>
      <p:sp>
        <p:nvSpPr>
          <p:cNvPr id="38" name="矩形 37"/>
          <p:cNvSpPr/>
          <p:nvPr/>
        </p:nvSpPr>
        <p:spPr>
          <a:xfrm>
            <a:off x="3557869" y="3701278"/>
            <a:ext cx="1723549" cy="400110"/>
          </a:xfrm>
          <a:prstGeom prst="rect">
            <a:avLst/>
          </a:prstGeom>
        </p:spPr>
        <p:txBody>
          <a:bodyPr wrap="none">
            <a:spAutoFit/>
          </a:bodyPr>
          <a:lstStyle/>
          <a:p>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完善体制机制</a:t>
            </a:r>
            <a:endParaRPr lang="zh-CN" altLang="en-US" sz="2000" b="1" dirty="0"/>
          </a:p>
        </p:txBody>
      </p:sp>
      <p:sp>
        <p:nvSpPr>
          <p:cNvPr id="39" name="矩形 38"/>
          <p:cNvSpPr/>
          <p:nvPr/>
        </p:nvSpPr>
        <p:spPr>
          <a:xfrm>
            <a:off x="5533189" y="3701278"/>
            <a:ext cx="1723549" cy="400110"/>
          </a:xfrm>
          <a:prstGeom prst="rect">
            <a:avLst/>
          </a:prstGeom>
        </p:spPr>
        <p:txBody>
          <a:bodyPr wrap="none">
            <a:spAutoFit/>
          </a:bodyPr>
          <a:lstStyle/>
          <a:p>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深入</a:t>
            </a:r>
            <a:r>
              <a:rPr lang="zh-CN" altLang="zh-CN" sz="2000" b="1" kern="100" dirty="0" smtClean="0">
                <a:latin typeface="Calibri" panose="020F0502020204030204" pitchFamily="34" charset="0"/>
                <a:ea typeface="仿宋" panose="02010609060101010101" pitchFamily="49" charset="-122"/>
                <a:cs typeface="Times New Roman" panose="02020603050405020304" pitchFamily="18" charset="0"/>
              </a:rPr>
              <a:t>开展研究</a:t>
            </a:r>
            <a:endParaRPr lang="zh-CN" altLang="en-US" sz="2000" b="1" dirty="0"/>
          </a:p>
        </p:txBody>
      </p:sp>
      <p:sp>
        <p:nvSpPr>
          <p:cNvPr id="40" name="矩形 39"/>
          <p:cNvSpPr/>
          <p:nvPr/>
        </p:nvSpPr>
        <p:spPr>
          <a:xfrm>
            <a:off x="3906763" y="3174762"/>
            <a:ext cx="4572000" cy="400110"/>
          </a:xfrm>
          <a:prstGeom prst="rect">
            <a:avLst/>
          </a:prstGeom>
        </p:spPr>
        <p:txBody>
          <a:bodyPr>
            <a:spAutoFit/>
          </a:bodyPr>
          <a:lstStyle/>
          <a:p>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形成在</a:t>
            </a:r>
            <a:r>
              <a:rPr lang="zh-CN" altLang="zh-CN" sz="2000" b="1" kern="100" dirty="0" smtClean="0">
                <a:latin typeface="Calibri" panose="020F0502020204030204" pitchFamily="34" charset="0"/>
                <a:ea typeface="仿宋" panose="02010609060101010101" pitchFamily="49" charset="-122"/>
                <a:cs typeface="Times New Roman" panose="02020603050405020304" pitchFamily="18" charset="0"/>
              </a:rPr>
              <a:t>国际具有影响力的</a:t>
            </a:r>
            <a:r>
              <a:rPr lang="zh-CN" altLang="zh-CN" sz="2000" b="1" kern="100" dirty="0">
                <a:latin typeface="Calibri" panose="020F0502020204030204" pitchFamily="34" charset="0"/>
                <a:ea typeface="仿宋" panose="02010609060101010101" pitchFamily="49" charset="-122"/>
                <a:cs typeface="Times New Roman" panose="02020603050405020304" pitchFamily="18" charset="0"/>
              </a:rPr>
              <a:t>科研成果</a:t>
            </a:r>
            <a:endParaRPr lang="zh-CN" altLang="en-US" sz="2000" b="1" dirty="0"/>
          </a:p>
        </p:txBody>
      </p:sp>
      <p:sp>
        <p:nvSpPr>
          <p:cNvPr id="41" name="矩形 40"/>
          <p:cNvSpPr/>
          <p:nvPr/>
        </p:nvSpPr>
        <p:spPr>
          <a:xfrm>
            <a:off x="4305555" y="2108211"/>
            <a:ext cx="3518912" cy="400110"/>
          </a:xfrm>
          <a:prstGeom prst="rect">
            <a:avLst/>
          </a:prstGeom>
        </p:spPr>
        <p:txBody>
          <a:bodyPr wrap="none">
            <a:spAutoFit/>
          </a:bodyPr>
          <a:lstStyle/>
          <a:p>
            <a:r>
              <a:rPr lang="zh-CN" altLang="zh-CN" sz="2000" b="1" kern="100" dirty="0">
                <a:solidFill>
                  <a:schemeClr val="bg1"/>
                </a:solidFill>
                <a:latin typeface="Calibri" panose="020F0502020204030204" pitchFamily="34" charset="0"/>
                <a:ea typeface="仿宋" panose="02010609060101010101" pitchFamily="49" charset="-122"/>
                <a:cs typeface="Times New Roman" panose="02020603050405020304" pitchFamily="18" charset="0"/>
              </a:rPr>
              <a:t>领域国际学术前沿的发展趋势</a:t>
            </a:r>
            <a:endParaRPr lang="zh-CN" altLang="en-US" sz="2000" b="1" dirty="0">
              <a:solidFill>
                <a:schemeClr val="bg1"/>
              </a:solidFill>
            </a:endParaRPr>
          </a:p>
        </p:txBody>
      </p:sp>
      <p:sp>
        <p:nvSpPr>
          <p:cNvPr id="42" name="矩形 41"/>
          <p:cNvSpPr/>
          <p:nvPr/>
        </p:nvSpPr>
        <p:spPr>
          <a:xfrm>
            <a:off x="4861413" y="1676163"/>
            <a:ext cx="3005951" cy="400110"/>
          </a:xfrm>
          <a:prstGeom prst="rect">
            <a:avLst/>
          </a:prstGeom>
        </p:spPr>
        <p:txBody>
          <a:bodyPr wrap="none">
            <a:spAutoFit/>
          </a:bodyPr>
          <a:lstStyle/>
          <a:p>
            <a:r>
              <a:rPr lang="zh-CN" altLang="zh-CN" sz="2000" b="1" kern="100" dirty="0">
                <a:solidFill>
                  <a:schemeClr val="bg1"/>
                </a:solidFill>
                <a:latin typeface="Calibri" panose="020F0502020204030204" pitchFamily="34" charset="0"/>
                <a:ea typeface="仿宋" panose="02010609060101010101" pitchFamily="49" charset="-122"/>
                <a:cs typeface="Times New Roman" panose="02020603050405020304" pitchFamily="18" charset="0"/>
              </a:rPr>
              <a:t>调整高精尖中心研究布局</a:t>
            </a:r>
            <a:endParaRPr lang="zh-CN" altLang="en-US" sz="2000" b="1" dirty="0">
              <a:solidFill>
                <a:schemeClr val="bg1"/>
              </a:solidFill>
            </a:endParaRPr>
          </a:p>
        </p:txBody>
      </p:sp>
      <p:sp>
        <p:nvSpPr>
          <p:cNvPr id="43" name="矩形 42"/>
          <p:cNvSpPr/>
          <p:nvPr/>
        </p:nvSpPr>
        <p:spPr>
          <a:xfrm>
            <a:off x="5537816" y="1244115"/>
            <a:ext cx="2492990" cy="400110"/>
          </a:xfrm>
          <a:prstGeom prst="rect">
            <a:avLst/>
          </a:prstGeom>
        </p:spPr>
        <p:txBody>
          <a:bodyPr wrap="none">
            <a:spAutoFit/>
          </a:bodyPr>
          <a:lstStyle/>
          <a:p>
            <a:r>
              <a:rPr lang="zh-CN" altLang="zh-CN" sz="2000" b="1" kern="100" dirty="0">
                <a:solidFill>
                  <a:schemeClr val="bg1"/>
                </a:solidFill>
                <a:latin typeface="Calibri" panose="020F0502020204030204" pitchFamily="34" charset="0"/>
                <a:ea typeface="仿宋" panose="02010609060101010101" pitchFamily="49" charset="-122"/>
                <a:cs typeface="Times New Roman" panose="02020603050405020304" pitchFamily="18" charset="0"/>
              </a:rPr>
              <a:t>引领本领域研究工作</a:t>
            </a:r>
            <a:endParaRPr lang="zh-CN" altLang="en-US" sz="2000" b="1" dirty="0">
              <a:solidFill>
                <a:schemeClr val="bg1"/>
              </a:solidFill>
            </a:endParaRPr>
          </a:p>
        </p:txBody>
      </p:sp>
      <p:sp>
        <p:nvSpPr>
          <p:cNvPr id="45" name="文本框 44"/>
          <p:cNvSpPr txBox="1"/>
          <p:nvPr/>
        </p:nvSpPr>
        <p:spPr>
          <a:xfrm>
            <a:off x="5205382" y="6252836"/>
            <a:ext cx="1415772" cy="461665"/>
          </a:xfrm>
          <a:prstGeom prst="rect">
            <a:avLst/>
          </a:prstGeom>
          <a:noFill/>
        </p:spPr>
        <p:txBody>
          <a:bodyPr wrap="none" rtlCol="0">
            <a:spAutoFit/>
          </a:bodyPr>
          <a:lstStyle/>
          <a:p>
            <a:r>
              <a:rPr lang="zh-CN" altLang="en-US" sz="2400" dirty="0" smtClean="0">
                <a:solidFill>
                  <a:schemeClr val="bg1"/>
                </a:solidFill>
                <a:latin typeface="+mn-lt"/>
                <a:ea typeface="+mn-ea"/>
              </a:rPr>
              <a:t>建章立制</a:t>
            </a:r>
          </a:p>
        </p:txBody>
      </p:sp>
      <p:sp>
        <p:nvSpPr>
          <p:cNvPr id="46" name="文本框 45"/>
          <p:cNvSpPr txBox="1"/>
          <p:nvPr/>
        </p:nvSpPr>
        <p:spPr>
          <a:xfrm>
            <a:off x="6051764" y="4368859"/>
            <a:ext cx="1415772" cy="461665"/>
          </a:xfrm>
          <a:prstGeom prst="rect">
            <a:avLst/>
          </a:prstGeom>
          <a:noFill/>
        </p:spPr>
        <p:txBody>
          <a:bodyPr wrap="none" rtlCol="0">
            <a:spAutoFit/>
          </a:bodyPr>
          <a:lstStyle/>
          <a:p>
            <a:r>
              <a:rPr lang="zh-CN" altLang="en-US" sz="2400" dirty="0">
                <a:solidFill>
                  <a:schemeClr val="bg1"/>
                </a:solidFill>
                <a:latin typeface="+mn-lt"/>
                <a:ea typeface="+mn-ea"/>
              </a:rPr>
              <a:t>全面发展</a:t>
            </a:r>
            <a:endParaRPr lang="zh-CN" altLang="en-US" sz="2400" dirty="0" smtClean="0">
              <a:solidFill>
                <a:schemeClr val="bg1"/>
              </a:solidFill>
              <a:latin typeface="+mn-lt"/>
              <a:ea typeface="+mn-ea"/>
            </a:endParaRPr>
          </a:p>
        </p:txBody>
      </p:sp>
      <p:sp>
        <p:nvSpPr>
          <p:cNvPr id="47" name="文本框 46"/>
          <p:cNvSpPr txBox="1"/>
          <p:nvPr/>
        </p:nvSpPr>
        <p:spPr>
          <a:xfrm>
            <a:off x="6876256" y="2540259"/>
            <a:ext cx="1415772" cy="461665"/>
          </a:xfrm>
          <a:prstGeom prst="rect">
            <a:avLst/>
          </a:prstGeom>
          <a:noFill/>
        </p:spPr>
        <p:txBody>
          <a:bodyPr wrap="none" rtlCol="0">
            <a:spAutoFit/>
          </a:bodyPr>
          <a:lstStyle/>
          <a:p>
            <a:r>
              <a:rPr lang="zh-CN" altLang="en-US" sz="2400" dirty="0">
                <a:solidFill>
                  <a:schemeClr val="bg1"/>
                </a:solidFill>
                <a:latin typeface="+mn-lt"/>
                <a:ea typeface="+mn-ea"/>
              </a:rPr>
              <a:t>引领前沿</a:t>
            </a:r>
            <a:endParaRPr lang="zh-CN" altLang="en-US" sz="2400" dirty="0" smtClean="0">
              <a:solidFill>
                <a:schemeClr val="bg1"/>
              </a:solidFill>
              <a:latin typeface="+mn-lt"/>
              <a:ea typeface="+mn-ea"/>
            </a:endParaRPr>
          </a:p>
        </p:txBody>
      </p:sp>
    </p:spTree>
    <p:extLst>
      <p:ext uri="{BB962C8B-B14F-4D97-AF65-F5344CB8AC3E}">
        <p14:creationId xmlns:p14="http://schemas.microsoft.com/office/powerpoint/2010/main" val="2890553773"/>
      </p:ext>
    </p:extLst>
  </p:cSld>
  <p:clrMapOvr>
    <a:masterClrMapping/>
  </p:clrMapOvr>
  <mc:AlternateContent xmlns:mc="http://schemas.openxmlformats.org/markup-compatibility/2006" xmlns:p14="http://schemas.microsoft.com/office/powerpoint/2010/main">
    <mc:Choice Requires="p14">
      <p:transition spd="slow" p14:dur="2000" advTm="48211"/>
    </mc:Choice>
    <mc:Fallback xmlns="">
      <p:transition spd="slow" advTm="48211"/>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五年目标</a:t>
            </a:r>
          </a:p>
        </p:txBody>
      </p:sp>
      <p:sp>
        <p:nvSpPr>
          <p:cNvPr id="17" name="内容占位符 16"/>
          <p:cNvSpPr>
            <a:spLocks noGrp="1"/>
          </p:cNvSpPr>
          <p:nvPr>
            <p:ph idx="1"/>
          </p:nvPr>
        </p:nvSpPr>
        <p:spPr>
          <a:xfrm>
            <a:off x="249375" y="1642708"/>
            <a:ext cx="8716764" cy="4634351"/>
          </a:xfrm>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7</a:t>
            </a:fld>
            <a:endParaRPr lang="en-US" altLang="zh-CN"/>
          </a:p>
        </p:txBody>
      </p:sp>
      <p:sp>
        <p:nvSpPr>
          <p:cNvPr id="4" name="AutoShape 3"/>
          <p:cNvSpPr>
            <a:spLocks noChangeArrowheads="1"/>
          </p:cNvSpPr>
          <p:nvPr/>
        </p:nvSpPr>
        <p:spPr bwMode="auto">
          <a:xfrm>
            <a:off x="168721" y="1213370"/>
            <a:ext cx="8975279" cy="5487566"/>
          </a:xfrm>
          <a:prstGeom prst="roundRect">
            <a:avLst>
              <a:gd name="adj" fmla="val 4167"/>
            </a:avLst>
          </a:prstGeom>
          <a:ln>
            <a:headEnd/>
            <a:tailEnd/>
          </a:ln>
        </p:spPr>
        <p:style>
          <a:lnRef idx="2">
            <a:schemeClr val="accent2"/>
          </a:lnRef>
          <a:fillRef idx="1">
            <a:schemeClr val="lt1"/>
          </a:fillRef>
          <a:effectRef idx="0">
            <a:schemeClr val="accent2"/>
          </a:effectRef>
          <a:fontRef idx="minor">
            <a:schemeClr val="dk1"/>
          </a:fontRef>
        </p:style>
        <p:txBody>
          <a:bodyPr/>
          <a:lstStyle/>
          <a:p>
            <a:pP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rPr>
              <a:t>存量优化增量做强：汇聚国内外高水平人才</a:t>
            </a:r>
            <a:r>
              <a:rPr lang="zh-CN" altLang="en-US" sz="500" b="1" kern="0" dirty="0" smtClean="0">
                <a:solidFill>
                  <a:srgbClr val="FF0000"/>
                </a:solidFill>
                <a:effectLst>
                  <a:outerShdw blurRad="38100" dist="38100" dir="2700000" algn="tl">
                    <a:srgbClr val="000000"/>
                  </a:outerShdw>
                </a:effectLst>
                <a:latin typeface="+mn-ea"/>
              </a:rPr>
              <a:t>、</a:t>
            </a:r>
            <a:r>
              <a:rPr lang="zh-CN" altLang="en-US" sz="2400" b="1" kern="0" dirty="0" smtClean="0">
                <a:solidFill>
                  <a:srgbClr val="FF0000"/>
                </a:solidFill>
                <a:effectLst>
                  <a:outerShdw blurRad="38100" dist="38100" dir="2700000" algn="tl">
                    <a:srgbClr val="000000"/>
                  </a:outerShdw>
                </a:effectLst>
                <a:latin typeface="+mn-ea"/>
              </a:rPr>
              <a:t>初步形成国际影响力</a:t>
            </a:r>
            <a:endParaRPr lang="en-US" altLang="zh-CN" sz="2400" b="1" kern="0" dirty="0">
              <a:solidFill>
                <a:srgbClr val="FF0000"/>
              </a:solidFill>
              <a:effectLst>
                <a:outerShdw blurRad="38100" dist="38100" dir="2700000" algn="tl">
                  <a:srgbClr val="000000"/>
                </a:outerShdw>
              </a:effectLst>
              <a:latin typeface="+mn-ea"/>
            </a:endParaRPr>
          </a:p>
        </p:txBody>
      </p:sp>
      <p:sp>
        <p:nvSpPr>
          <p:cNvPr id="5" name="AutoShape 4"/>
          <p:cNvSpPr>
            <a:spLocks noChangeArrowheads="1"/>
          </p:cNvSpPr>
          <p:nvPr/>
        </p:nvSpPr>
        <p:spPr bwMode="auto">
          <a:xfrm>
            <a:off x="527496" y="1870095"/>
            <a:ext cx="8412163" cy="1273567"/>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lnSpc>
                <a:spcPct val="85000"/>
              </a:lnSpc>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广聚领军创新</a:t>
            </a:r>
            <a:r>
              <a:rPr lang="zh-CN" altLang="en-US" sz="2000" b="1" kern="0" dirty="0" smtClean="0">
                <a:solidFill>
                  <a:srgbClr val="FFFFFF"/>
                </a:solidFill>
                <a:effectLst>
                  <a:outerShdw blurRad="38100" dist="38100" dir="2700000" algn="tl">
                    <a:srgbClr val="000000"/>
                  </a:outerShdw>
                </a:effectLst>
                <a:latin typeface="+mn-ea"/>
                <a:ea typeface="+mn-ea"/>
              </a:rPr>
              <a:t>人才国际</a:t>
            </a:r>
            <a:r>
              <a:rPr lang="zh-CN" altLang="en-US" sz="2000" b="1" kern="0" dirty="0">
                <a:solidFill>
                  <a:srgbClr val="FFFFFF"/>
                </a:solidFill>
                <a:effectLst>
                  <a:outerShdw blurRad="38100" dist="38100" dir="2700000" algn="tl">
                    <a:srgbClr val="000000"/>
                  </a:outerShdw>
                </a:effectLst>
                <a:latin typeface="+mn-ea"/>
                <a:ea typeface="+mn-ea"/>
              </a:rPr>
              <a:t>青年</a:t>
            </a:r>
            <a:r>
              <a:rPr lang="zh-CN" altLang="en-US" sz="2000" b="1" kern="0" dirty="0" smtClean="0">
                <a:solidFill>
                  <a:srgbClr val="FFFFFF"/>
                </a:solidFill>
                <a:effectLst>
                  <a:outerShdw blurRad="38100" dist="38100" dir="2700000" algn="tl">
                    <a:srgbClr val="000000"/>
                  </a:outerShdw>
                </a:effectLst>
                <a:latin typeface="+mn-ea"/>
                <a:ea typeface="+mn-ea"/>
              </a:rPr>
              <a:t>才俊、汇聚</a:t>
            </a:r>
            <a:r>
              <a:rPr lang="zh-CN" altLang="en-US" sz="2000" b="1" kern="0" dirty="0">
                <a:solidFill>
                  <a:srgbClr val="FFFFFF"/>
                </a:solidFill>
                <a:effectLst>
                  <a:outerShdw blurRad="38100" dist="38100" dir="2700000" algn="tl">
                    <a:srgbClr val="000000"/>
                  </a:outerShdw>
                </a:effectLst>
                <a:latin typeface="+mn-ea"/>
                <a:ea typeface="+mn-ea"/>
              </a:rPr>
              <a:t>国内</a:t>
            </a:r>
            <a:r>
              <a:rPr lang="zh-CN" altLang="en-US" sz="2000" b="1" kern="0" dirty="0" smtClean="0">
                <a:solidFill>
                  <a:srgbClr val="FFFFFF"/>
                </a:solidFill>
                <a:effectLst>
                  <a:outerShdw blurRad="38100" dist="38100" dir="2700000" algn="tl">
                    <a:srgbClr val="000000"/>
                  </a:outerShdw>
                </a:effectLst>
                <a:latin typeface="+mn-ea"/>
                <a:ea typeface="+mn-ea"/>
              </a:rPr>
              <a:t>精英、整合</a:t>
            </a:r>
            <a:r>
              <a:rPr lang="zh-CN" altLang="en-US" sz="2000" b="1" kern="0" dirty="0">
                <a:solidFill>
                  <a:srgbClr val="FFFFFF"/>
                </a:solidFill>
                <a:effectLst>
                  <a:outerShdw blurRad="38100" dist="38100" dir="2700000" algn="tl">
                    <a:srgbClr val="000000"/>
                  </a:outerShdw>
                </a:effectLst>
                <a:latin typeface="+mn-ea"/>
                <a:ea typeface="+mn-ea"/>
              </a:rPr>
              <a:t>校内优质</a:t>
            </a:r>
            <a:r>
              <a:rPr lang="zh-CN" altLang="en-US" sz="2000" b="1" kern="0" dirty="0" smtClean="0">
                <a:solidFill>
                  <a:srgbClr val="FFFFFF"/>
                </a:solidFill>
                <a:effectLst>
                  <a:outerShdw blurRad="38100" dist="38100" dir="2700000" algn="tl">
                    <a:srgbClr val="000000"/>
                  </a:outerShdw>
                </a:effectLst>
                <a:latin typeface="+mn-ea"/>
                <a:ea typeface="+mn-ea"/>
              </a:rPr>
              <a:t>资源</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国际顶尖科学家</a:t>
            </a:r>
            <a:r>
              <a:rPr lang="en-US" altLang="zh-CN" sz="2000" b="1" kern="0" dirty="0">
                <a:solidFill>
                  <a:srgbClr val="FF0000"/>
                </a:solidFill>
                <a:effectLst>
                  <a:outerShdw blurRad="38100" dist="38100" dir="2700000" algn="tl">
                    <a:srgbClr val="000000"/>
                  </a:outerShdw>
                </a:effectLst>
                <a:latin typeface="+mn-ea"/>
                <a:ea typeface="+mn-ea"/>
              </a:rPr>
              <a:t>20</a:t>
            </a:r>
            <a:r>
              <a:rPr lang="zh-CN" altLang="en-US" sz="2000" b="1" kern="0" dirty="0">
                <a:solidFill>
                  <a:srgbClr val="FFFFFF"/>
                </a:solidFill>
                <a:effectLst>
                  <a:outerShdw blurRad="38100" dist="38100" dir="2700000" algn="tl">
                    <a:srgbClr val="000000"/>
                  </a:outerShdw>
                </a:effectLst>
                <a:latin typeface="+mn-ea"/>
                <a:ea typeface="+mn-ea"/>
              </a:rPr>
              <a:t>名，一流研究人员</a:t>
            </a:r>
            <a:r>
              <a:rPr lang="en-US" altLang="zh-CN" sz="2000" b="1" kern="0" dirty="0">
                <a:solidFill>
                  <a:srgbClr val="FF0000"/>
                </a:solidFill>
                <a:effectLst>
                  <a:outerShdw blurRad="38100" dist="38100" dir="2700000" algn="tl">
                    <a:srgbClr val="000000"/>
                  </a:outerShdw>
                </a:effectLst>
                <a:latin typeface="+mn-ea"/>
                <a:ea typeface="+mn-ea"/>
              </a:rPr>
              <a:t>60</a:t>
            </a:r>
            <a:r>
              <a:rPr lang="zh-CN" altLang="en-US" sz="2000" b="1" kern="0" dirty="0">
                <a:solidFill>
                  <a:srgbClr val="FFFFFF"/>
                </a:solidFill>
                <a:effectLst>
                  <a:outerShdw blurRad="38100" dist="38100" dir="2700000" algn="tl">
                    <a:srgbClr val="000000"/>
                  </a:outerShdw>
                </a:effectLst>
                <a:latin typeface="+mn-ea"/>
                <a:ea typeface="+mn-ea"/>
              </a:rPr>
              <a:t>名，高水平科研与研发队伍</a:t>
            </a:r>
            <a:r>
              <a:rPr lang="en-US" altLang="zh-CN" sz="2000" b="1" kern="0" dirty="0">
                <a:solidFill>
                  <a:srgbClr val="FF0000"/>
                </a:solidFill>
                <a:effectLst>
                  <a:outerShdw blurRad="38100" dist="38100" dir="2700000" algn="tl">
                    <a:srgbClr val="000000"/>
                  </a:outerShdw>
                </a:effectLst>
                <a:latin typeface="+mn-ea"/>
                <a:ea typeface="+mn-ea"/>
              </a:rPr>
              <a:t>100</a:t>
            </a:r>
            <a:r>
              <a:rPr lang="zh-CN" altLang="en-US" sz="2000" b="1" kern="0" dirty="0">
                <a:solidFill>
                  <a:srgbClr val="FFFFFF"/>
                </a:solidFill>
                <a:effectLst>
                  <a:outerShdw blurRad="38100" dist="38100" dir="2700000" algn="tl">
                    <a:srgbClr val="000000"/>
                  </a:outerShdw>
                </a:effectLst>
                <a:latin typeface="+mn-ea"/>
                <a:ea typeface="+mn-ea"/>
              </a:rPr>
              <a:t>名</a:t>
            </a:r>
            <a:r>
              <a:rPr lang="zh-CN" altLang="en-US" sz="2000" b="1" kern="0" dirty="0" smtClean="0">
                <a:solidFill>
                  <a:srgbClr val="FFFFFF"/>
                </a:solidFill>
                <a:effectLst>
                  <a:outerShdw blurRad="38100" dist="38100" dir="2700000" algn="tl">
                    <a:srgbClr val="000000"/>
                  </a:outerShdw>
                </a:effectLst>
                <a:latin typeface="+mn-ea"/>
                <a:ea typeface="+mn-ea"/>
              </a:rPr>
              <a:t>，培育</a:t>
            </a:r>
            <a:r>
              <a:rPr lang="zh-CN" altLang="en-US" sz="2000" b="1" kern="0" dirty="0" smtClean="0">
                <a:solidFill>
                  <a:srgbClr val="FF0000"/>
                </a:solidFill>
                <a:effectLst>
                  <a:outerShdw blurRad="38100" dist="38100" dir="2700000" algn="tl">
                    <a:srgbClr val="000000"/>
                  </a:outerShdw>
                </a:effectLst>
                <a:latin typeface="+mn-ea"/>
                <a:ea typeface="+mn-ea"/>
              </a:rPr>
              <a:t>国际知名科学家</a:t>
            </a:r>
            <a:r>
              <a:rPr lang="en-US" altLang="zh-CN" sz="2000" b="1" kern="0" dirty="0">
                <a:solidFill>
                  <a:srgbClr val="FF0000"/>
                </a:solidFill>
                <a:effectLst>
                  <a:outerShdw blurRad="38100" dist="38100" dir="2700000" algn="tl">
                    <a:srgbClr val="000000"/>
                  </a:outerShdw>
                </a:effectLst>
                <a:latin typeface="+mn-ea"/>
                <a:ea typeface="+mn-ea"/>
              </a:rPr>
              <a:t>1-2</a:t>
            </a:r>
            <a:r>
              <a:rPr lang="zh-CN" altLang="en-US" sz="2000" b="1" kern="0" dirty="0">
                <a:solidFill>
                  <a:srgbClr val="FF0000"/>
                </a:solidFill>
                <a:effectLst>
                  <a:outerShdw blurRad="38100" dist="38100" dir="2700000" algn="tl">
                    <a:srgbClr val="000000"/>
                  </a:outerShdw>
                </a:effectLst>
                <a:latin typeface="+mn-ea"/>
                <a:ea typeface="+mn-ea"/>
              </a:rPr>
              <a:t>名，长江、杰青等顶尖人才</a:t>
            </a:r>
            <a:r>
              <a:rPr lang="en-US" altLang="zh-CN" sz="2000" b="1" kern="0" dirty="0">
                <a:solidFill>
                  <a:srgbClr val="FF0000"/>
                </a:solidFill>
                <a:effectLst>
                  <a:outerShdw blurRad="38100" dist="38100" dir="2700000" algn="tl">
                    <a:srgbClr val="000000"/>
                  </a:outerShdw>
                </a:effectLst>
                <a:latin typeface="+mn-ea"/>
                <a:ea typeface="+mn-ea"/>
              </a:rPr>
              <a:t>3-5</a:t>
            </a:r>
            <a:r>
              <a:rPr lang="zh-CN" altLang="en-US" sz="2000" b="1" kern="0" dirty="0">
                <a:solidFill>
                  <a:srgbClr val="FF0000"/>
                </a:solidFill>
                <a:effectLst>
                  <a:outerShdw blurRad="38100" dist="38100" dir="2700000" algn="tl">
                    <a:srgbClr val="000000"/>
                  </a:outerShdw>
                </a:effectLst>
                <a:latin typeface="+mn-ea"/>
                <a:ea typeface="+mn-ea"/>
              </a:rPr>
              <a:t>名</a:t>
            </a:r>
          </a:p>
        </p:txBody>
      </p:sp>
      <p:sp>
        <p:nvSpPr>
          <p:cNvPr id="6" name="AutoShape 7"/>
          <p:cNvSpPr>
            <a:spLocks noChangeArrowheads="1"/>
          </p:cNvSpPr>
          <p:nvPr/>
        </p:nvSpPr>
        <p:spPr bwMode="auto">
          <a:xfrm>
            <a:off x="527496" y="3232927"/>
            <a:ext cx="8412163" cy="1121209"/>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建设硬件</a:t>
            </a:r>
            <a:r>
              <a:rPr lang="zh-CN" altLang="en-US" sz="2000" b="1" kern="0" dirty="0">
                <a:solidFill>
                  <a:srgbClr val="FFFFFF"/>
                </a:solidFill>
                <a:effectLst>
                  <a:outerShdw blurRad="38100" dist="38100" dir="2700000" algn="tl">
                    <a:srgbClr val="000000"/>
                  </a:outerShdw>
                </a:effectLst>
                <a:latin typeface="+mn-ea"/>
                <a:ea typeface="+mn-ea"/>
              </a:rPr>
              <a:t>、软件和协同</a:t>
            </a:r>
            <a:r>
              <a:rPr lang="zh-CN" altLang="en-US" sz="2000" b="1" kern="0" dirty="0" smtClean="0">
                <a:solidFill>
                  <a:srgbClr val="FFFFFF"/>
                </a:solidFill>
                <a:effectLst>
                  <a:outerShdw blurRad="38100" dist="38100" dir="2700000" algn="tl">
                    <a:srgbClr val="000000"/>
                  </a:outerShdw>
                </a:effectLst>
                <a:latin typeface="+mn-ea"/>
                <a:ea typeface="+mn-ea"/>
              </a:rPr>
              <a:t>平台</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形成</a:t>
            </a:r>
            <a:r>
              <a:rPr lang="zh-CN" altLang="en-US" sz="2000" b="1" kern="0" dirty="0" smtClean="0">
                <a:solidFill>
                  <a:srgbClr val="FFFFFF"/>
                </a:solidFill>
                <a:effectLst>
                  <a:outerShdw blurRad="38100" dist="38100" dir="2700000" algn="tl">
                    <a:srgbClr val="000000"/>
                  </a:outerShdw>
                </a:effectLst>
                <a:latin typeface="+mn-ea"/>
                <a:ea typeface="+mn-ea"/>
              </a:rPr>
              <a:t>一</a:t>
            </a:r>
            <a:r>
              <a:rPr lang="zh-CN" altLang="en-US" sz="2000" b="1" kern="0" dirty="0">
                <a:solidFill>
                  <a:srgbClr val="FFFFFF"/>
                </a:solidFill>
                <a:effectLst>
                  <a:outerShdw blurRad="38100" dist="38100" dir="2700000" algn="tl">
                    <a:srgbClr val="000000"/>
                  </a:outerShdw>
                </a:effectLst>
                <a:latin typeface="+mn-ea"/>
                <a:ea typeface="+mn-ea"/>
              </a:rPr>
              <a:t>批支撑大数据与脑机智能大科学研究的</a:t>
            </a:r>
            <a:r>
              <a:rPr lang="zh-CN" altLang="en-US" sz="2000" b="1" kern="0" dirty="0">
                <a:solidFill>
                  <a:srgbClr val="FF0000"/>
                </a:solidFill>
                <a:effectLst>
                  <a:outerShdw blurRad="38100" dist="38100" dir="2700000" algn="tl">
                    <a:srgbClr val="000000"/>
                  </a:outerShdw>
                </a:effectLst>
                <a:latin typeface="+mn-ea"/>
                <a:ea typeface="+mn-ea"/>
              </a:rPr>
              <a:t>科研装置和</a:t>
            </a:r>
            <a:r>
              <a:rPr lang="zh-CN" altLang="en-US" sz="2000" b="1" kern="0" dirty="0" smtClean="0">
                <a:solidFill>
                  <a:srgbClr val="FF0000"/>
                </a:solidFill>
                <a:effectLst>
                  <a:outerShdw blurRad="38100" dist="38100" dir="2700000" algn="tl">
                    <a:srgbClr val="000000"/>
                  </a:outerShdw>
                </a:effectLst>
                <a:latin typeface="+mn-ea"/>
                <a:ea typeface="+mn-ea"/>
              </a:rPr>
              <a:t>设施</a:t>
            </a:r>
            <a:endParaRPr lang="en-US" altLang="zh-CN" sz="2000" b="1" kern="0" dirty="0" smtClean="0">
              <a:solidFill>
                <a:srgbClr val="FF0000"/>
              </a:solidFill>
              <a:effectLst>
                <a:outerShdw blurRad="38100" dist="38100" dir="2700000" algn="tl">
                  <a:srgbClr val="000000"/>
                </a:outerShdw>
              </a:effectLst>
              <a:latin typeface="+mn-ea"/>
              <a:ea typeface="+mn-ea"/>
            </a:endParaRPr>
          </a:p>
          <a:p>
            <a:pPr fontAlgn="auto">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构建</a:t>
            </a:r>
            <a:r>
              <a:rPr lang="zh-CN" altLang="en-US" sz="2000" b="1" kern="0" dirty="0">
                <a:solidFill>
                  <a:srgbClr val="FFFFFF"/>
                </a:solidFill>
                <a:effectLst>
                  <a:outerShdw blurRad="38100" dist="38100" dir="2700000" algn="tl">
                    <a:srgbClr val="000000"/>
                  </a:outerShdw>
                </a:effectLst>
                <a:latin typeface="+mn-ea"/>
                <a:ea typeface="+mn-ea"/>
              </a:rPr>
              <a:t>具有世界一流水平的</a:t>
            </a:r>
            <a:r>
              <a:rPr lang="zh-CN" altLang="en-US" sz="2000" b="1" kern="0" dirty="0">
                <a:solidFill>
                  <a:srgbClr val="FF0000"/>
                </a:solidFill>
                <a:effectLst>
                  <a:outerShdw blurRad="38100" dist="38100" dir="2700000" algn="tl">
                    <a:srgbClr val="000000"/>
                  </a:outerShdw>
                </a:effectLst>
                <a:latin typeface="+mn-ea"/>
                <a:ea typeface="+mn-ea"/>
              </a:rPr>
              <a:t>科研创新</a:t>
            </a:r>
            <a:r>
              <a:rPr lang="zh-CN" altLang="en-US" sz="2000" b="1" kern="0" dirty="0" smtClean="0">
                <a:solidFill>
                  <a:srgbClr val="FF0000"/>
                </a:solidFill>
                <a:effectLst>
                  <a:outerShdw blurRad="38100" dist="38100" dir="2700000" algn="tl">
                    <a:srgbClr val="000000"/>
                  </a:outerShdw>
                </a:effectLst>
                <a:latin typeface="+mn-ea"/>
                <a:ea typeface="+mn-ea"/>
              </a:rPr>
              <a:t>基地</a:t>
            </a:r>
            <a:endParaRPr lang="en-US" altLang="zh-CN" sz="2000" b="1" kern="0" dirty="0">
              <a:solidFill>
                <a:srgbClr val="FF0000"/>
              </a:solidFill>
              <a:effectLst>
                <a:outerShdw blurRad="38100" dist="38100" dir="2700000" algn="tl">
                  <a:srgbClr val="000000"/>
                </a:outerShdw>
              </a:effectLst>
              <a:latin typeface="+mn-ea"/>
              <a:ea typeface="+mn-ea"/>
            </a:endParaRPr>
          </a:p>
        </p:txBody>
      </p:sp>
      <p:sp>
        <p:nvSpPr>
          <p:cNvPr id="7" name="AutoShape 8"/>
          <p:cNvSpPr>
            <a:spLocks noChangeArrowheads="1"/>
          </p:cNvSpPr>
          <p:nvPr/>
        </p:nvSpPr>
        <p:spPr bwMode="auto">
          <a:xfrm>
            <a:off x="527496" y="4446211"/>
            <a:ext cx="8386267" cy="1053783"/>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研制</a:t>
            </a:r>
            <a:r>
              <a:rPr lang="zh-CN" altLang="en-US" sz="2000" b="1" kern="0" dirty="0">
                <a:solidFill>
                  <a:srgbClr val="FFFFFF"/>
                </a:solidFill>
                <a:effectLst>
                  <a:outerShdw blurRad="38100" dist="38100" dir="2700000" algn="tl">
                    <a:srgbClr val="000000"/>
                  </a:outerShdw>
                </a:effectLst>
                <a:latin typeface="+mn-ea"/>
                <a:ea typeface="+mn-ea"/>
              </a:rPr>
              <a:t>以“智脑”为核心</a:t>
            </a:r>
            <a:r>
              <a:rPr lang="zh-CN" altLang="en-US" sz="2000" b="1" kern="0" dirty="0" smtClean="0">
                <a:solidFill>
                  <a:srgbClr val="FFFFFF"/>
                </a:solidFill>
                <a:effectLst>
                  <a:outerShdw blurRad="38100" dist="38100" dir="2700000" algn="tl">
                    <a:srgbClr val="000000"/>
                  </a:outerShdw>
                </a:effectLst>
                <a:latin typeface="+mn-ea"/>
                <a:ea typeface="+mn-ea"/>
              </a:rPr>
              <a:t>的</a:t>
            </a:r>
            <a:r>
              <a:rPr lang="zh-CN" altLang="en-US" sz="2000" b="1" kern="0" dirty="0" smtClean="0">
                <a:solidFill>
                  <a:srgbClr val="FF0000"/>
                </a:solidFill>
                <a:effectLst>
                  <a:outerShdw blurRad="38100" dist="38100" dir="2700000" algn="tl">
                    <a:srgbClr val="000000"/>
                  </a:outerShdw>
                </a:effectLst>
                <a:latin typeface="+mn-ea"/>
                <a:ea typeface="+mn-ea"/>
              </a:rPr>
              <a:t>技术系统</a:t>
            </a:r>
            <a:endParaRPr lang="en-US" altLang="zh-CN" sz="2000" b="1" kern="0" dirty="0" smtClean="0">
              <a:solidFill>
                <a:srgbClr val="FF0000"/>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建立</a:t>
            </a:r>
            <a:r>
              <a:rPr lang="zh-CN" altLang="en-US" sz="2000" b="1" kern="0" dirty="0">
                <a:solidFill>
                  <a:srgbClr val="FFFFFF"/>
                </a:solidFill>
                <a:effectLst>
                  <a:outerShdw blurRad="38100" dist="38100" dir="2700000" algn="tl">
                    <a:srgbClr val="000000"/>
                  </a:outerShdw>
                </a:effectLst>
                <a:latin typeface="+mn-ea"/>
                <a:ea typeface="+mn-ea"/>
              </a:rPr>
              <a:t>面向行业</a:t>
            </a:r>
            <a:r>
              <a:rPr lang="zh-CN" altLang="en-US" sz="2000" b="1" kern="0" dirty="0" smtClean="0">
                <a:solidFill>
                  <a:srgbClr val="FFFFFF"/>
                </a:solidFill>
                <a:effectLst>
                  <a:outerShdw blurRad="38100" dist="38100" dir="2700000" algn="tl">
                    <a:srgbClr val="000000"/>
                  </a:outerShdw>
                </a:effectLst>
                <a:latin typeface="+mn-ea"/>
                <a:ea typeface="+mn-ea"/>
              </a:rPr>
              <a:t>的</a:t>
            </a:r>
            <a:r>
              <a:rPr lang="zh-CN" altLang="en-US" sz="2000" b="1" kern="0" dirty="0" smtClean="0">
                <a:solidFill>
                  <a:srgbClr val="FF0000"/>
                </a:solidFill>
                <a:effectLst>
                  <a:outerShdw blurRad="38100" dist="38100" dir="2700000" algn="tl">
                    <a:srgbClr val="000000"/>
                  </a:outerShdw>
                </a:effectLst>
                <a:latin typeface="+mn-ea"/>
                <a:ea typeface="+mn-ea"/>
              </a:rPr>
              <a:t>“机器脑”</a:t>
            </a:r>
            <a:r>
              <a:rPr lang="zh-CN" altLang="en-US" sz="2000" b="1" kern="0" dirty="0">
                <a:solidFill>
                  <a:srgbClr val="FF0000"/>
                </a:solidFill>
                <a:effectLst>
                  <a:outerShdw blurRad="38100" dist="38100" dir="2700000" algn="tl">
                    <a:srgbClr val="000000"/>
                  </a:outerShdw>
                </a:effectLst>
                <a:latin typeface="+mn-ea"/>
                <a:ea typeface="+mn-ea"/>
              </a:rPr>
              <a:t>与</a:t>
            </a:r>
            <a:r>
              <a:rPr lang="zh-CN" altLang="en-US" sz="2000" b="1" kern="0" dirty="0" smtClean="0">
                <a:solidFill>
                  <a:srgbClr val="FF0000"/>
                </a:solidFill>
                <a:effectLst>
                  <a:outerShdw blurRad="38100" dist="38100" dir="2700000" algn="tl">
                    <a:srgbClr val="000000"/>
                  </a:outerShdw>
                </a:effectLst>
                <a:latin typeface="+mn-ea"/>
                <a:ea typeface="+mn-ea"/>
              </a:rPr>
              <a:t>“社会脑”</a:t>
            </a:r>
            <a:r>
              <a:rPr lang="zh-CN" altLang="en-US" sz="2000" b="1" kern="0" dirty="0" smtClean="0">
                <a:solidFill>
                  <a:srgbClr val="FFFFFF"/>
                </a:solidFill>
                <a:effectLst>
                  <a:outerShdw blurRad="38100" dist="38100" dir="2700000" algn="tl">
                    <a:srgbClr val="000000"/>
                  </a:outerShdw>
                </a:effectLst>
                <a:latin typeface="+mn-ea"/>
                <a:ea typeface="+mn-ea"/>
              </a:rPr>
              <a:t>，应用于社会发展关键领域</a:t>
            </a:r>
            <a:endParaRPr lang="zh-CN" altLang="en-US" sz="2000" b="1" kern="0" dirty="0">
              <a:solidFill>
                <a:srgbClr val="FFFFFF"/>
              </a:solidFill>
              <a:effectLst>
                <a:outerShdw blurRad="38100" dist="38100" dir="2700000" algn="tl">
                  <a:srgbClr val="000000"/>
                </a:outerShdw>
              </a:effectLst>
              <a:latin typeface="+mn-ea"/>
              <a:ea typeface="+mn-ea"/>
            </a:endParaRPr>
          </a:p>
        </p:txBody>
      </p:sp>
      <p:sp>
        <p:nvSpPr>
          <p:cNvPr id="8" name="AutoShape 9"/>
          <p:cNvSpPr>
            <a:spLocks noChangeArrowheads="1"/>
          </p:cNvSpPr>
          <p:nvPr/>
        </p:nvSpPr>
        <p:spPr bwMode="auto">
          <a:xfrm>
            <a:off x="243780" y="1963758"/>
            <a:ext cx="620316" cy="842342"/>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人</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才</a:t>
            </a:r>
            <a:endParaRPr lang="en-US" altLang="zh-CN" sz="2400" b="1" kern="0" dirty="0">
              <a:solidFill>
                <a:srgbClr val="FF0000"/>
              </a:solidFill>
              <a:effectLst>
                <a:outerShdw blurRad="38100" dist="38100" dir="2700000" algn="tl">
                  <a:srgbClr val="000000"/>
                </a:outerShdw>
              </a:effectLst>
              <a:latin typeface="+mn-ea"/>
              <a:ea typeface="+mn-ea"/>
            </a:endParaRPr>
          </a:p>
        </p:txBody>
      </p:sp>
      <p:sp>
        <p:nvSpPr>
          <p:cNvPr id="9" name="AutoShape 10"/>
          <p:cNvSpPr>
            <a:spLocks noChangeArrowheads="1"/>
          </p:cNvSpPr>
          <p:nvPr/>
        </p:nvSpPr>
        <p:spPr bwMode="auto">
          <a:xfrm>
            <a:off x="241300" y="3402796"/>
            <a:ext cx="620316" cy="769343"/>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fontAlgn="auto">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平</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fontAlgn="auto">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台</a:t>
            </a:r>
            <a:endParaRPr lang="en-US" altLang="zh-CN" sz="2400" b="1" kern="0" dirty="0">
              <a:solidFill>
                <a:srgbClr val="FF0000"/>
              </a:solidFill>
              <a:effectLst>
                <a:outerShdw blurRad="38100" dist="38100" dir="2700000" algn="tl">
                  <a:srgbClr val="000000"/>
                </a:outerShdw>
              </a:effectLst>
              <a:latin typeface="+mn-ea"/>
              <a:ea typeface="+mn-ea"/>
            </a:endParaRPr>
          </a:p>
        </p:txBody>
      </p:sp>
      <p:sp>
        <p:nvSpPr>
          <p:cNvPr id="10" name="AutoShape 11"/>
          <p:cNvSpPr>
            <a:spLocks noChangeArrowheads="1"/>
          </p:cNvSpPr>
          <p:nvPr/>
        </p:nvSpPr>
        <p:spPr bwMode="auto">
          <a:xfrm>
            <a:off x="243780" y="4514472"/>
            <a:ext cx="620316" cy="883915"/>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科</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研</a:t>
            </a:r>
            <a:endParaRPr lang="en-US" altLang="zh-CN" sz="2400" b="1" kern="0" dirty="0">
              <a:solidFill>
                <a:srgbClr val="FF0000"/>
              </a:solidFill>
              <a:effectLst>
                <a:outerShdw blurRad="38100" dist="38100" dir="2700000" algn="tl">
                  <a:srgbClr val="000000"/>
                </a:outerShdw>
              </a:effectLst>
              <a:latin typeface="+mn-ea"/>
              <a:ea typeface="+mn-ea"/>
            </a:endParaRPr>
          </a:p>
        </p:txBody>
      </p:sp>
      <p:sp>
        <p:nvSpPr>
          <p:cNvPr id="11" name="AutoShape 8"/>
          <p:cNvSpPr>
            <a:spLocks noChangeArrowheads="1"/>
          </p:cNvSpPr>
          <p:nvPr/>
        </p:nvSpPr>
        <p:spPr bwMode="auto">
          <a:xfrm>
            <a:off x="527496" y="5568256"/>
            <a:ext cx="8386267" cy="982260"/>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lnSpc>
                <a:spcPct val="85000"/>
              </a:lnSpc>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形成一批具有国际领先水平和引领产业发展的</a:t>
            </a:r>
            <a:r>
              <a:rPr lang="zh-CN" altLang="en-US" sz="2000" b="1" kern="0" dirty="0" smtClean="0">
                <a:solidFill>
                  <a:srgbClr val="FFFFFF"/>
                </a:solidFill>
                <a:effectLst>
                  <a:outerShdw blurRad="38100" dist="38100" dir="2700000" algn="tl">
                    <a:srgbClr val="000000"/>
                  </a:outerShdw>
                </a:effectLst>
                <a:latin typeface="+mn-ea"/>
                <a:ea typeface="+mn-ea"/>
              </a:rPr>
              <a:t>科研成果</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0000"/>
                </a:solidFill>
                <a:effectLst>
                  <a:outerShdw blurRad="38100" dist="38100" dir="2700000" algn="tl">
                    <a:srgbClr val="000000"/>
                  </a:outerShdw>
                </a:effectLst>
                <a:latin typeface="+mn-ea"/>
                <a:ea typeface="+mn-ea"/>
              </a:rPr>
              <a:t>获得</a:t>
            </a:r>
            <a:r>
              <a:rPr lang="zh-CN" altLang="en-US" sz="2000" b="1" kern="0" dirty="0">
                <a:solidFill>
                  <a:srgbClr val="FF0000"/>
                </a:solidFill>
                <a:effectLst>
                  <a:outerShdw blurRad="38100" dist="38100" dir="2700000" algn="tl">
                    <a:srgbClr val="000000"/>
                  </a:outerShdw>
                </a:effectLst>
                <a:latin typeface="+mn-ea"/>
                <a:ea typeface="+mn-ea"/>
              </a:rPr>
              <a:t>国家级奖励</a:t>
            </a:r>
            <a:r>
              <a:rPr lang="en-US" altLang="zh-CN" sz="2000" b="1" kern="0" dirty="0">
                <a:solidFill>
                  <a:srgbClr val="FF0000"/>
                </a:solidFill>
                <a:effectLst>
                  <a:outerShdw blurRad="38100" dist="38100" dir="2700000" algn="tl">
                    <a:srgbClr val="000000"/>
                  </a:outerShdw>
                </a:effectLst>
                <a:latin typeface="+mn-ea"/>
                <a:ea typeface="+mn-ea"/>
              </a:rPr>
              <a:t>1-2</a:t>
            </a:r>
            <a:r>
              <a:rPr lang="zh-CN" altLang="en-US" sz="2000" b="1" kern="0" dirty="0">
                <a:solidFill>
                  <a:srgbClr val="FF0000"/>
                </a:solidFill>
                <a:effectLst>
                  <a:outerShdw blurRad="38100" dist="38100" dir="2700000" algn="tl">
                    <a:srgbClr val="000000"/>
                  </a:outerShdw>
                </a:effectLst>
                <a:latin typeface="+mn-ea"/>
                <a:ea typeface="+mn-ea"/>
              </a:rPr>
              <a:t>项</a:t>
            </a:r>
          </a:p>
          <a:p>
            <a:pPr fontAlgn="auto">
              <a:lnSpc>
                <a:spcPct val="85000"/>
              </a:lnSpc>
              <a:spcBef>
                <a:spcPts val="0"/>
              </a:spcBef>
              <a:spcAft>
                <a:spcPts val="0"/>
              </a:spcAft>
              <a:defRPr/>
            </a:pPr>
            <a:r>
              <a:rPr lang="zh-CN" altLang="en-US" sz="2000" b="1" kern="0" dirty="0" smtClean="0">
                <a:solidFill>
                  <a:srgbClr val="FF0000"/>
                </a:solidFill>
                <a:effectLst>
                  <a:outerShdw blurRad="38100" dist="38100" dir="2700000" algn="tl">
                    <a:srgbClr val="000000"/>
                  </a:outerShdw>
                </a:effectLst>
                <a:latin typeface="+mn-ea"/>
                <a:ea typeface="+mn-ea"/>
              </a:rPr>
              <a:t>培育孵化创新企业</a:t>
            </a:r>
            <a:r>
              <a:rPr lang="en-US" altLang="zh-CN" sz="2000" b="1" kern="0" dirty="0" smtClean="0">
                <a:solidFill>
                  <a:srgbClr val="FF0000"/>
                </a:solidFill>
                <a:effectLst>
                  <a:outerShdw blurRad="38100" dist="38100" dir="2700000" algn="tl">
                    <a:srgbClr val="000000"/>
                  </a:outerShdw>
                </a:effectLst>
                <a:latin typeface="+mn-ea"/>
                <a:ea typeface="+mn-ea"/>
              </a:rPr>
              <a:t>1-2</a:t>
            </a:r>
            <a:r>
              <a:rPr lang="zh-CN" altLang="en-US" sz="2000" b="1" kern="0" dirty="0" smtClean="0">
                <a:solidFill>
                  <a:srgbClr val="FF0000"/>
                </a:solidFill>
                <a:effectLst>
                  <a:outerShdw blurRad="38100" dist="38100" dir="2700000" algn="tl">
                    <a:srgbClr val="000000"/>
                  </a:outerShdw>
                </a:effectLst>
                <a:latin typeface="+mn-ea"/>
                <a:ea typeface="+mn-ea"/>
              </a:rPr>
              <a:t>家</a:t>
            </a:r>
            <a:endParaRPr lang="zh-CN" altLang="en-US" sz="2000" b="1" kern="0" dirty="0">
              <a:solidFill>
                <a:srgbClr val="FF0000"/>
              </a:solidFill>
              <a:effectLst>
                <a:outerShdw blurRad="38100" dist="38100" dir="2700000" algn="tl">
                  <a:srgbClr val="000000"/>
                </a:outerShdw>
              </a:effectLst>
              <a:latin typeface="+mn-ea"/>
              <a:ea typeface="+mn-ea"/>
            </a:endParaRPr>
          </a:p>
        </p:txBody>
      </p:sp>
      <p:sp>
        <p:nvSpPr>
          <p:cNvPr id="12" name="AutoShape 11"/>
          <p:cNvSpPr>
            <a:spLocks noChangeArrowheads="1"/>
          </p:cNvSpPr>
          <p:nvPr/>
        </p:nvSpPr>
        <p:spPr bwMode="auto">
          <a:xfrm>
            <a:off x="288032" y="5657521"/>
            <a:ext cx="620316" cy="892995"/>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成</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果</a:t>
            </a:r>
            <a:endParaRPr lang="en-US" altLang="zh-CN" sz="2400" b="1" kern="0" dirty="0">
              <a:solidFill>
                <a:srgbClr val="FF0000"/>
              </a:solidFill>
              <a:effectLst>
                <a:outerShdw blurRad="38100" dist="38100" dir="2700000" algn="tl">
                  <a:srgbClr val="000000"/>
                </a:outerShdw>
              </a:effectLst>
              <a:latin typeface="+mn-ea"/>
              <a:ea typeface="+mn-ea"/>
            </a:endParaRPr>
          </a:p>
        </p:txBody>
      </p:sp>
    </p:spTree>
    <p:extLst>
      <p:ext uri="{BB962C8B-B14F-4D97-AF65-F5344CB8AC3E}">
        <p14:creationId xmlns:p14="http://schemas.microsoft.com/office/powerpoint/2010/main" val="3919717791"/>
      </p:ext>
    </p:extLst>
  </p:cSld>
  <p:clrMapOvr>
    <a:masterClrMapping/>
  </p:clrMapOvr>
  <mc:AlternateContent xmlns:mc="http://schemas.openxmlformats.org/markup-compatibility/2006">
    <mc:Choice xmlns:p14="http://schemas.microsoft.com/office/powerpoint/2010/main" Requires="p14">
      <p:transition spd="slow" p14:dur="2000" advTm="8018"/>
    </mc:Choice>
    <mc:Fallback>
      <p:transition spd="slow" advTm="8018"/>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91440" tIns="45720" rIns="91440" bIns="45720" rtlCol="0" anchor="ctr">
            <a:normAutofit/>
          </a:bodyPr>
          <a:lstStyle/>
          <a:p>
            <a:r>
              <a:rPr lang="zh-CN" altLang="en-US" dirty="0">
                <a:solidFill>
                  <a:srgbClr val="002060"/>
                </a:solidFill>
              </a:rPr>
              <a:t>十年目标</a:t>
            </a:r>
          </a:p>
        </p:txBody>
      </p:sp>
      <p:sp>
        <p:nvSpPr>
          <p:cNvPr id="17" name="内容占位符 16"/>
          <p:cNvSpPr>
            <a:spLocks noGrp="1"/>
          </p:cNvSpPr>
          <p:nvPr>
            <p:ph idx="1"/>
          </p:nvPr>
        </p:nvSpPr>
        <p:spPr>
          <a:xfrm>
            <a:off x="246909" y="1616064"/>
            <a:ext cx="8716764" cy="4634351"/>
          </a:xfrm>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966BBB19-63E6-41D5-A2FF-139A0E1CCBC3}" type="slidenum">
              <a:rPr lang="en-US" altLang="zh-CN" smtClean="0"/>
              <a:pPr>
                <a:defRPr/>
              </a:pPr>
              <a:t>8</a:t>
            </a:fld>
            <a:endParaRPr lang="en-US" altLang="zh-CN"/>
          </a:p>
        </p:txBody>
      </p:sp>
      <p:sp>
        <p:nvSpPr>
          <p:cNvPr id="4" name="AutoShape 3"/>
          <p:cNvSpPr>
            <a:spLocks noChangeArrowheads="1"/>
          </p:cNvSpPr>
          <p:nvPr/>
        </p:nvSpPr>
        <p:spPr bwMode="auto">
          <a:xfrm>
            <a:off x="166255" y="1186726"/>
            <a:ext cx="8867775" cy="5487566"/>
          </a:xfrm>
          <a:prstGeom prst="roundRect">
            <a:avLst>
              <a:gd name="adj" fmla="val 4167"/>
            </a:avLst>
          </a:prstGeom>
          <a:ln>
            <a:headEnd/>
            <a:tailEnd/>
          </a:ln>
        </p:spPr>
        <p:style>
          <a:lnRef idx="2">
            <a:schemeClr val="accent2"/>
          </a:lnRef>
          <a:fillRef idx="1">
            <a:schemeClr val="lt1"/>
          </a:fillRef>
          <a:effectRef idx="0">
            <a:schemeClr val="accent2"/>
          </a:effectRef>
          <a:fontRef idx="minor">
            <a:schemeClr val="dk1"/>
          </a:fontRef>
        </p:style>
        <p:txBody>
          <a:bodyPr/>
          <a:lstStyle/>
          <a:p>
            <a:pPr fontAlgn="auto">
              <a:spcBef>
                <a:spcPts val="0"/>
              </a:spcBef>
              <a:spcAft>
                <a:spcPts val="0"/>
              </a:spcAft>
              <a:defRPr/>
            </a:pPr>
            <a:r>
              <a:rPr lang="zh-CN" altLang="zh-CN" sz="2400" b="1" kern="0" dirty="0">
                <a:solidFill>
                  <a:srgbClr val="FF0000"/>
                </a:solidFill>
                <a:effectLst>
                  <a:outerShdw blurRad="38100" dist="38100" dir="2700000" algn="tl">
                    <a:srgbClr val="000000"/>
                  </a:outerShdw>
                </a:effectLst>
                <a:latin typeface="+mn-ea"/>
              </a:rPr>
              <a:t>高精尖目标的初步实现</a:t>
            </a:r>
            <a:r>
              <a:rPr lang="en-US" altLang="zh-CN" sz="2400" b="1" kern="0" dirty="0">
                <a:solidFill>
                  <a:srgbClr val="FF0000"/>
                </a:solidFill>
                <a:effectLst>
                  <a:outerShdw blurRad="38100" dist="38100" dir="2700000" algn="tl">
                    <a:srgbClr val="000000"/>
                  </a:outerShdw>
                </a:effectLst>
                <a:latin typeface="+mn-ea"/>
              </a:rPr>
              <a:t>:</a:t>
            </a:r>
            <a:r>
              <a:rPr lang="zh-CN" altLang="en-US" sz="2400" b="1" kern="0" dirty="0">
                <a:solidFill>
                  <a:srgbClr val="FF0000"/>
                </a:solidFill>
                <a:effectLst>
                  <a:outerShdw blurRad="38100" dist="38100" dir="2700000" algn="tl">
                    <a:srgbClr val="000000"/>
                  </a:outerShdw>
                </a:effectLst>
                <a:latin typeface="+mn-ea"/>
              </a:rPr>
              <a:t>引领</a:t>
            </a:r>
            <a:r>
              <a:rPr lang="zh-CN" altLang="en-US" sz="2400" b="1" kern="0" dirty="0" smtClean="0">
                <a:solidFill>
                  <a:srgbClr val="FF0000"/>
                </a:solidFill>
                <a:effectLst>
                  <a:outerShdw blurRad="38100" dist="38100" dir="2700000" algn="tl">
                    <a:srgbClr val="000000"/>
                  </a:outerShdw>
                </a:effectLst>
                <a:latin typeface="+mn-ea"/>
              </a:rPr>
              <a:t>国际学术前沿，带动智能产业发展</a:t>
            </a:r>
            <a:endParaRPr lang="en-US" altLang="zh-CN" sz="2400" b="1" kern="0" dirty="0">
              <a:solidFill>
                <a:srgbClr val="FF0000"/>
              </a:solidFill>
              <a:effectLst>
                <a:outerShdw blurRad="38100" dist="38100" dir="2700000" algn="tl">
                  <a:srgbClr val="000000"/>
                </a:outerShdw>
              </a:effectLst>
              <a:latin typeface="+mn-ea"/>
            </a:endParaRPr>
          </a:p>
        </p:txBody>
      </p:sp>
      <p:sp>
        <p:nvSpPr>
          <p:cNvPr id="5" name="AutoShape 4"/>
          <p:cNvSpPr>
            <a:spLocks noChangeArrowheads="1"/>
          </p:cNvSpPr>
          <p:nvPr/>
        </p:nvSpPr>
        <p:spPr bwMode="auto">
          <a:xfrm>
            <a:off x="525030" y="1843451"/>
            <a:ext cx="8412163" cy="1273567"/>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lnSpc>
                <a:spcPct val="85000"/>
              </a:lnSpc>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稳定高精尖中心的人才队伍的规模和高层次</a:t>
            </a:r>
            <a:r>
              <a:rPr lang="zh-CN" altLang="en-US" sz="2000" b="1" kern="0" dirty="0" smtClean="0">
                <a:solidFill>
                  <a:srgbClr val="FFFFFF"/>
                </a:solidFill>
                <a:effectLst>
                  <a:outerShdw blurRad="38100" dist="38100" dir="2700000" algn="tl">
                    <a:srgbClr val="000000"/>
                  </a:outerShdw>
                </a:effectLst>
                <a:latin typeface="+mn-ea"/>
                <a:ea typeface="+mn-ea"/>
              </a:rPr>
              <a:t>结构</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拥有</a:t>
            </a:r>
            <a:r>
              <a:rPr lang="zh-CN" altLang="en-US" sz="2000" b="1" kern="0" dirty="0">
                <a:solidFill>
                  <a:srgbClr val="FFFFFF"/>
                </a:solidFill>
                <a:effectLst>
                  <a:outerShdw blurRad="38100" dist="38100" dir="2700000" algn="tl">
                    <a:srgbClr val="000000"/>
                  </a:outerShdw>
                </a:effectLst>
                <a:latin typeface="+mn-ea"/>
                <a:ea typeface="+mn-ea"/>
              </a:rPr>
              <a:t>一批大数据科学与脑信息学领域的国际</a:t>
            </a:r>
            <a:r>
              <a:rPr lang="zh-CN" altLang="en-US" sz="2000" b="1" kern="0" dirty="0" smtClean="0">
                <a:solidFill>
                  <a:srgbClr val="FFFFFF"/>
                </a:solidFill>
                <a:effectLst>
                  <a:outerShdw blurRad="38100" dist="38100" dir="2700000" algn="tl">
                    <a:srgbClr val="000000"/>
                  </a:outerShdw>
                </a:effectLst>
                <a:latin typeface="+mn-ea"/>
                <a:ea typeface="+mn-ea"/>
              </a:rPr>
              <a:t>大师</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培育</a:t>
            </a:r>
            <a:r>
              <a:rPr lang="zh-CN" altLang="en-US" sz="2000" b="1" kern="0" dirty="0" smtClean="0">
                <a:solidFill>
                  <a:srgbClr val="FF0000"/>
                </a:solidFill>
                <a:effectLst>
                  <a:outerShdw blurRad="38100" dist="38100" dir="2700000" algn="tl">
                    <a:srgbClr val="000000"/>
                  </a:outerShdw>
                </a:effectLst>
                <a:latin typeface="+mn-ea"/>
                <a:ea typeface="+mn-ea"/>
              </a:rPr>
              <a:t>国际知名科学家</a:t>
            </a:r>
            <a:r>
              <a:rPr lang="en-US" altLang="zh-CN" sz="2000" b="1" kern="0" dirty="0">
                <a:solidFill>
                  <a:srgbClr val="FF0000"/>
                </a:solidFill>
                <a:effectLst>
                  <a:outerShdw blurRad="38100" dist="38100" dir="2700000" algn="tl">
                    <a:srgbClr val="000000"/>
                  </a:outerShdw>
                </a:effectLst>
                <a:latin typeface="+mn-ea"/>
                <a:ea typeface="+mn-ea"/>
              </a:rPr>
              <a:t>3-5</a:t>
            </a:r>
            <a:r>
              <a:rPr lang="zh-CN" altLang="en-US" sz="2000" b="1" kern="0" dirty="0">
                <a:solidFill>
                  <a:srgbClr val="FF0000"/>
                </a:solidFill>
                <a:effectLst>
                  <a:outerShdw blurRad="38100" dist="38100" dir="2700000" algn="tl">
                    <a:srgbClr val="000000"/>
                  </a:outerShdw>
                </a:effectLst>
                <a:latin typeface="+mn-ea"/>
                <a:ea typeface="+mn-ea"/>
              </a:rPr>
              <a:t>名</a:t>
            </a:r>
            <a:r>
              <a:rPr lang="zh-CN" altLang="en-US" sz="2000" b="1" kern="0" dirty="0">
                <a:solidFill>
                  <a:srgbClr val="FFFFFF"/>
                </a:solidFill>
                <a:effectLst>
                  <a:outerShdw blurRad="38100" dist="38100" dir="2700000" algn="tl">
                    <a:srgbClr val="000000"/>
                  </a:outerShdw>
                </a:effectLst>
                <a:latin typeface="+mn-ea"/>
                <a:ea typeface="+mn-ea"/>
              </a:rPr>
              <a:t>，</a:t>
            </a:r>
            <a:r>
              <a:rPr lang="zh-CN" altLang="en-US" sz="2000" b="1" kern="0" dirty="0">
                <a:solidFill>
                  <a:srgbClr val="FF0000"/>
                </a:solidFill>
                <a:effectLst>
                  <a:outerShdw blurRad="38100" dist="38100" dir="2700000" algn="tl">
                    <a:srgbClr val="000000"/>
                  </a:outerShdw>
                </a:effectLst>
                <a:latin typeface="+mn-ea"/>
                <a:ea typeface="+mn-ea"/>
              </a:rPr>
              <a:t>长江、杰青等顶尖人才</a:t>
            </a:r>
            <a:r>
              <a:rPr lang="en-US" altLang="zh-CN" sz="2000" b="1" kern="0" dirty="0">
                <a:solidFill>
                  <a:srgbClr val="FF0000"/>
                </a:solidFill>
                <a:effectLst>
                  <a:outerShdw blurRad="38100" dist="38100" dir="2700000" algn="tl">
                    <a:srgbClr val="000000"/>
                  </a:outerShdw>
                </a:effectLst>
                <a:latin typeface="+mn-ea"/>
                <a:ea typeface="+mn-ea"/>
              </a:rPr>
              <a:t>8-10</a:t>
            </a:r>
            <a:r>
              <a:rPr lang="zh-CN" altLang="en-US" sz="2000" b="1" kern="0" dirty="0" smtClean="0">
                <a:solidFill>
                  <a:srgbClr val="FF0000"/>
                </a:solidFill>
                <a:effectLst>
                  <a:outerShdw blurRad="38100" dist="38100" dir="2700000" algn="tl">
                    <a:srgbClr val="000000"/>
                  </a:outerShdw>
                </a:effectLst>
                <a:latin typeface="+mn-ea"/>
                <a:ea typeface="+mn-ea"/>
              </a:rPr>
              <a:t>名</a:t>
            </a:r>
            <a:endParaRPr lang="zh-CN" altLang="en-US" sz="2000" b="1" kern="0" dirty="0">
              <a:solidFill>
                <a:srgbClr val="FF0000"/>
              </a:solidFill>
              <a:effectLst>
                <a:outerShdw blurRad="38100" dist="38100" dir="2700000" algn="tl">
                  <a:srgbClr val="000000"/>
                </a:outerShdw>
              </a:effectLst>
              <a:latin typeface="+mn-ea"/>
              <a:ea typeface="+mn-ea"/>
            </a:endParaRPr>
          </a:p>
        </p:txBody>
      </p:sp>
      <p:sp>
        <p:nvSpPr>
          <p:cNvPr id="6" name="AutoShape 7"/>
          <p:cNvSpPr>
            <a:spLocks noChangeArrowheads="1"/>
          </p:cNvSpPr>
          <p:nvPr/>
        </p:nvSpPr>
        <p:spPr bwMode="auto">
          <a:xfrm>
            <a:off x="525030" y="3206283"/>
            <a:ext cx="8412163" cy="1121209"/>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建成</a:t>
            </a:r>
            <a:r>
              <a:rPr lang="zh-CN" altLang="en-US" sz="2000" b="1" kern="0" dirty="0" smtClean="0">
                <a:solidFill>
                  <a:srgbClr val="FF0000"/>
                </a:solidFill>
                <a:effectLst>
                  <a:outerShdw blurRad="38100" dist="38100" dir="2700000" algn="tl">
                    <a:srgbClr val="000000"/>
                  </a:outerShdw>
                </a:effectLst>
                <a:latin typeface="+mn-ea"/>
                <a:ea typeface="+mn-ea"/>
              </a:rPr>
              <a:t>开放</a:t>
            </a:r>
            <a:r>
              <a:rPr lang="zh-CN" altLang="en-US" sz="2000" b="1" kern="0" dirty="0" smtClean="0">
                <a:solidFill>
                  <a:srgbClr val="FFFFFF"/>
                </a:solidFill>
                <a:effectLst>
                  <a:outerShdw blurRad="38100" dist="38100" dir="2700000" algn="tl">
                    <a:srgbClr val="000000"/>
                  </a:outerShdw>
                </a:effectLst>
                <a:latin typeface="+mn-ea"/>
                <a:ea typeface="+mn-ea"/>
              </a:rPr>
              <a:t>的大数据分析与脑机智能计算平台</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成为本领域公认的国际顶尖</a:t>
            </a:r>
            <a:r>
              <a:rPr lang="zh-CN" altLang="en-US" sz="2000" b="1" kern="0" dirty="0">
                <a:solidFill>
                  <a:srgbClr val="FF0000"/>
                </a:solidFill>
                <a:effectLst>
                  <a:outerShdw blurRad="38100" dist="38100" dir="2700000" algn="tl">
                    <a:srgbClr val="000000"/>
                  </a:outerShdw>
                </a:effectLst>
                <a:latin typeface="+mn-ea"/>
                <a:ea typeface="+mn-ea"/>
              </a:rPr>
              <a:t>创新研究基地和人才交流中心</a:t>
            </a:r>
            <a:endParaRPr lang="en-US" altLang="zh-CN" sz="2000" b="1" kern="0" dirty="0">
              <a:solidFill>
                <a:srgbClr val="FF0000"/>
              </a:solidFill>
              <a:effectLst>
                <a:outerShdw blurRad="38100" dist="38100" dir="2700000" algn="tl">
                  <a:srgbClr val="000000"/>
                </a:outerShdw>
              </a:effectLst>
              <a:latin typeface="+mn-ea"/>
              <a:ea typeface="+mn-ea"/>
            </a:endParaRPr>
          </a:p>
        </p:txBody>
      </p:sp>
      <p:sp>
        <p:nvSpPr>
          <p:cNvPr id="7" name="AutoShape 8"/>
          <p:cNvSpPr>
            <a:spLocks noChangeArrowheads="1"/>
          </p:cNvSpPr>
          <p:nvPr/>
        </p:nvSpPr>
        <p:spPr bwMode="auto">
          <a:xfrm>
            <a:off x="525030" y="4419567"/>
            <a:ext cx="8386267" cy="1053783"/>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lnSpc>
                <a:spcPct val="85000"/>
              </a:lnSpc>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在</a:t>
            </a:r>
            <a:r>
              <a:rPr lang="en-US" altLang="zh-CN" sz="2000" b="1" kern="0" dirty="0">
                <a:solidFill>
                  <a:srgbClr val="FFFFFF"/>
                </a:solidFill>
                <a:effectLst>
                  <a:outerShdw blurRad="38100" dist="38100" dir="2700000" algn="tl">
                    <a:srgbClr val="000000"/>
                  </a:outerShdw>
                </a:effectLst>
                <a:latin typeface="+mn-ea"/>
                <a:ea typeface="+mn-ea"/>
              </a:rPr>
              <a:t>Nature</a:t>
            </a:r>
            <a:r>
              <a:rPr lang="zh-CN" altLang="en-US" sz="2000" b="1" kern="0" dirty="0">
                <a:solidFill>
                  <a:srgbClr val="FFFFFF"/>
                </a:solidFill>
                <a:effectLst>
                  <a:outerShdw blurRad="38100" dist="38100" dir="2700000" algn="tl">
                    <a:srgbClr val="000000"/>
                  </a:outerShdw>
                </a:effectLst>
                <a:latin typeface="+mn-ea"/>
                <a:ea typeface="+mn-ea"/>
              </a:rPr>
              <a:t>、</a:t>
            </a:r>
            <a:r>
              <a:rPr lang="en-US" altLang="zh-CN" sz="2000" b="1" kern="0" dirty="0">
                <a:solidFill>
                  <a:srgbClr val="FFFFFF"/>
                </a:solidFill>
                <a:effectLst>
                  <a:outerShdw blurRad="38100" dist="38100" dir="2700000" algn="tl">
                    <a:srgbClr val="000000"/>
                  </a:outerShdw>
                </a:effectLst>
                <a:latin typeface="+mn-ea"/>
                <a:ea typeface="+mn-ea"/>
              </a:rPr>
              <a:t>Science</a:t>
            </a:r>
            <a:r>
              <a:rPr lang="zh-CN" altLang="en-US" sz="2000" b="1" kern="0" dirty="0">
                <a:solidFill>
                  <a:srgbClr val="FFFFFF"/>
                </a:solidFill>
                <a:effectLst>
                  <a:outerShdw blurRad="38100" dist="38100" dir="2700000" algn="tl">
                    <a:srgbClr val="000000"/>
                  </a:outerShdw>
                </a:effectLst>
                <a:latin typeface="+mn-ea"/>
                <a:ea typeface="+mn-ea"/>
              </a:rPr>
              <a:t>等</a:t>
            </a:r>
            <a:r>
              <a:rPr lang="zh-CN" altLang="en-US" sz="2000" b="1" kern="0" dirty="0" smtClean="0">
                <a:solidFill>
                  <a:srgbClr val="FFFFFF"/>
                </a:solidFill>
                <a:effectLst>
                  <a:outerShdw blurRad="38100" dist="38100" dir="2700000" algn="tl">
                    <a:srgbClr val="000000"/>
                  </a:outerShdw>
                </a:effectLst>
                <a:latin typeface="+mn-ea"/>
                <a:ea typeface="+mn-ea"/>
              </a:rPr>
              <a:t>顶级刊物</a:t>
            </a:r>
            <a:r>
              <a:rPr lang="zh-CN" altLang="en-US" sz="2000" b="1" kern="0" dirty="0">
                <a:solidFill>
                  <a:srgbClr val="FFFFFF"/>
                </a:solidFill>
                <a:effectLst>
                  <a:outerShdw blurRad="38100" dist="38100" dir="2700000" algn="tl">
                    <a:srgbClr val="000000"/>
                  </a:outerShdw>
                </a:effectLst>
                <a:latin typeface="+mn-ea"/>
                <a:ea typeface="+mn-ea"/>
              </a:rPr>
              <a:t>上发表具有国际重要影响的学术</a:t>
            </a:r>
            <a:r>
              <a:rPr lang="zh-CN" altLang="en-US" sz="2000" b="1" kern="0" dirty="0" smtClean="0">
                <a:solidFill>
                  <a:srgbClr val="FFFFFF"/>
                </a:solidFill>
                <a:effectLst>
                  <a:outerShdw blurRad="38100" dist="38100" dir="2700000" algn="tl">
                    <a:srgbClr val="000000"/>
                  </a:outerShdw>
                </a:effectLst>
                <a:latin typeface="+mn-ea"/>
                <a:ea typeface="+mn-ea"/>
              </a:rPr>
              <a:t>论文</a:t>
            </a:r>
            <a:endParaRPr lang="en-US" altLang="zh-CN" sz="2000" b="1" kern="0" dirty="0" smtClean="0">
              <a:solidFill>
                <a:srgbClr val="FFFFFF"/>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创建</a:t>
            </a:r>
            <a:r>
              <a:rPr lang="zh-CN" altLang="en-US" sz="2000" b="1" kern="0" dirty="0">
                <a:solidFill>
                  <a:srgbClr val="FFFFFF"/>
                </a:solidFill>
                <a:effectLst>
                  <a:outerShdw blurRad="38100" dist="38100" dir="2700000" algn="tl">
                    <a:srgbClr val="000000"/>
                  </a:outerShdw>
                </a:effectLst>
                <a:latin typeface="+mn-ea"/>
                <a:ea typeface="+mn-ea"/>
              </a:rPr>
              <a:t>基于大数据与脑智能科学的</a:t>
            </a:r>
            <a:r>
              <a:rPr lang="zh-CN" altLang="en-US" sz="2000" b="1" kern="0" dirty="0">
                <a:solidFill>
                  <a:srgbClr val="FF0000"/>
                </a:solidFill>
                <a:effectLst>
                  <a:outerShdw blurRad="38100" dist="38100" dir="2700000" algn="tl">
                    <a:srgbClr val="000000"/>
                  </a:outerShdw>
                </a:effectLst>
                <a:latin typeface="+mn-ea"/>
                <a:ea typeface="+mn-ea"/>
              </a:rPr>
              <a:t>类人智能理论</a:t>
            </a:r>
            <a:r>
              <a:rPr lang="zh-CN" altLang="en-US" sz="2000" b="1" kern="0" dirty="0" smtClean="0">
                <a:solidFill>
                  <a:srgbClr val="FF0000"/>
                </a:solidFill>
                <a:effectLst>
                  <a:outerShdw blurRad="38100" dist="38100" dir="2700000" algn="tl">
                    <a:srgbClr val="000000"/>
                  </a:outerShdw>
                </a:effectLst>
                <a:latin typeface="+mn-ea"/>
                <a:ea typeface="+mn-ea"/>
              </a:rPr>
              <a:t>体系</a:t>
            </a:r>
            <a:endParaRPr lang="en-US" altLang="zh-CN" sz="2000" b="1" kern="0" dirty="0" smtClean="0">
              <a:solidFill>
                <a:srgbClr val="FF0000"/>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产生</a:t>
            </a:r>
            <a:r>
              <a:rPr lang="zh-CN" altLang="en-US" sz="2000" b="1" kern="0" dirty="0">
                <a:solidFill>
                  <a:srgbClr val="FFFFFF"/>
                </a:solidFill>
                <a:effectLst>
                  <a:outerShdw blurRad="38100" dist="38100" dir="2700000" algn="tl">
                    <a:srgbClr val="000000"/>
                  </a:outerShdw>
                </a:effectLst>
                <a:latin typeface="+mn-ea"/>
                <a:ea typeface="+mn-ea"/>
              </a:rPr>
              <a:t>具有问鼎“图灵奖”等国际科技大奖的世界级研究</a:t>
            </a:r>
            <a:r>
              <a:rPr lang="zh-CN" altLang="en-US" sz="2000" b="1" kern="0" dirty="0" smtClean="0">
                <a:solidFill>
                  <a:srgbClr val="FFFFFF"/>
                </a:solidFill>
                <a:effectLst>
                  <a:outerShdw blurRad="38100" dist="38100" dir="2700000" algn="tl">
                    <a:srgbClr val="000000"/>
                  </a:outerShdw>
                </a:effectLst>
                <a:latin typeface="+mn-ea"/>
                <a:ea typeface="+mn-ea"/>
              </a:rPr>
              <a:t>成果</a:t>
            </a:r>
            <a:endParaRPr lang="zh-CN" altLang="en-US" sz="2000" b="1" kern="0" dirty="0">
              <a:solidFill>
                <a:srgbClr val="FFFFFF"/>
              </a:solidFill>
              <a:effectLst>
                <a:outerShdw blurRad="38100" dist="38100" dir="2700000" algn="tl">
                  <a:srgbClr val="000000"/>
                </a:outerShdw>
              </a:effectLst>
              <a:latin typeface="+mn-ea"/>
              <a:ea typeface="+mn-ea"/>
            </a:endParaRPr>
          </a:p>
        </p:txBody>
      </p:sp>
      <p:sp>
        <p:nvSpPr>
          <p:cNvPr id="8" name="AutoShape 9"/>
          <p:cNvSpPr>
            <a:spLocks noChangeArrowheads="1"/>
          </p:cNvSpPr>
          <p:nvPr/>
        </p:nvSpPr>
        <p:spPr bwMode="auto">
          <a:xfrm>
            <a:off x="241314" y="1937114"/>
            <a:ext cx="620316" cy="842342"/>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人</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才</a:t>
            </a:r>
            <a:endParaRPr lang="en-US" altLang="zh-CN" sz="2400" b="1" kern="0" dirty="0">
              <a:solidFill>
                <a:srgbClr val="FF0000"/>
              </a:solidFill>
              <a:effectLst>
                <a:outerShdw blurRad="38100" dist="38100" dir="2700000" algn="tl">
                  <a:srgbClr val="000000"/>
                </a:outerShdw>
              </a:effectLst>
              <a:latin typeface="+mn-ea"/>
              <a:ea typeface="+mn-ea"/>
            </a:endParaRPr>
          </a:p>
        </p:txBody>
      </p:sp>
      <p:sp>
        <p:nvSpPr>
          <p:cNvPr id="9" name="AutoShape 10"/>
          <p:cNvSpPr>
            <a:spLocks noChangeArrowheads="1"/>
          </p:cNvSpPr>
          <p:nvPr/>
        </p:nvSpPr>
        <p:spPr bwMode="auto">
          <a:xfrm>
            <a:off x="238834" y="3362067"/>
            <a:ext cx="620316" cy="769343"/>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fontAlgn="auto">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平</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fontAlgn="auto">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台</a:t>
            </a:r>
            <a:endParaRPr lang="en-US" altLang="zh-CN" sz="2400" b="1" kern="0" dirty="0">
              <a:solidFill>
                <a:srgbClr val="FF0000"/>
              </a:solidFill>
              <a:effectLst>
                <a:outerShdw blurRad="38100" dist="38100" dir="2700000" algn="tl">
                  <a:srgbClr val="000000"/>
                </a:outerShdw>
              </a:effectLst>
              <a:latin typeface="+mn-ea"/>
              <a:ea typeface="+mn-ea"/>
            </a:endParaRPr>
          </a:p>
        </p:txBody>
      </p:sp>
      <p:sp>
        <p:nvSpPr>
          <p:cNvPr id="10" name="AutoShape 11"/>
          <p:cNvSpPr>
            <a:spLocks noChangeArrowheads="1"/>
          </p:cNvSpPr>
          <p:nvPr/>
        </p:nvSpPr>
        <p:spPr bwMode="auto">
          <a:xfrm>
            <a:off x="241314" y="4487828"/>
            <a:ext cx="620316" cy="883915"/>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科</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研</a:t>
            </a:r>
            <a:endParaRPr lang="en-US" altLang="zh-CN" sz="2400" b="1" kern="0" dirty="0">
              <a:solidFill>
                <a:srgbClr val="FF0000"/>
              </a:solidFill>
              <a:effectLst>
                <a:outerShdw blurRad="38100" dist="38100" dir="2700000" algn="tl">
                  <a:srgbClr val="000000"/>
                </a:outerShdw>
              </a:effectLst>
              <a:latin typeface="+mn-ea"/>
              <a:ea typeface="+mn-ea"/>
            </a:endParaRPr>
          </a:p>
        </p:txBody>
      </p:sp>
      <p:sp>
        <p:nvSpPr>
          <p:cNvPr id="11" name="AutoShape 8"/>
          <p:cNvSpPr>
            <a:spLocks noChangeArrowheads="1"/>
          </p:cNvSpPr>
          <p:nvPr/>
        </p:nvSpPr>
        <p:spPr bwMode="auto">
          <a:xfrm>
            <a:off x="525030" y="5541612"/>
            <a:ext cx="8386267" cy="982260"/>
          </a:xfrm>
          <a:prstGeom prst="roundRect">
            <a:avLst>
              <a:gd name="adj" fmla="val 4167"/>
            </a:avLst>
          </a:prstGeom>
          <a:gradFill flip="none" rotWithShape="1">
            <a:gsLst>
              <a:gs pos="0">
                <a:srgbClr val="028BE0">
                  <a:shade val="30000"/>
                  <a:satMod val="115000"/>
                </a:srgbClr>
              </a:gs>
              <a:gs pos="50000">
                <a:srgbClr val="028BE0">
                  <a:shade val="67500"/>
                  <a:satMod val="115000"/>
                </a:srgbClr>
              </a:gs>
              <a:gs pos="100000">
                <a:srgbClr val="028BE0">
                  <a:shade val="100000"/>
                  <a:satMod val="115000"/>
                </a:srgbClr>
              </a:gs>
            </a:gsLst>
            <a:lin ang="2700000" scaled="1"/>
            <a:tileRect/>
          </a:gradFill>
          <a:ln w="9525" algn="ctr">
            <a:solidFill>
              <a:srgbClr val="50B72B"/>
            </a:solidFill>
            <a:round/>
            <a:headEnd/>
            <a:tailEnd/>
          </a:ln>
          <a:effectLst/>
        </p:spPr>
        <p:txBody>
          <a:bodyPr lIns="457200" anchor="ctr"/>
          <a:lstStyle/>
          <a:p>
            <a:pPr fontAlgn="auto">
              <a:lnSpc>
                <a:spcPct val="85000"/>
              </a:lnSpc>
              <a:spcBef>
                <a:spcPts val="0"/>
              </a:spcBef>
              <a:spcAft>
                <a:spcPts val="0"/>
              </a:spcAft>
              <a:defRPr/>
            </a:pPr>
            <a:r>
              <a:rPr lang="zh-CN" altLang="en-US" sz="2000" b="1" kern="0" dirty="0">
                <a:solidFill>
                  <a:srgbClr val="FFFFFF"/>
                </a:solidFill>
                <a:effectLst>
                  <a:outerShdw blurRad="38100" dist="38100" dir="2700000" algn="tl">
                    <a:srgbClr val="000000"/>
                  </a:outerShdw>
                </a:effectLst>
                <a:latin typeface="+mn-ea"/>
                <a:ea typeface="+mn-ea"/>
              </a:rPr>
              <a:t>实现“机器脑”与“社会脑”在重要领域的</a:t>
            </a:r>
            <a:r>
              <a:rPr lang="zh-CN" altLang="en-US" sz="2000" b="1" kern="0" dirty="0">
                <a:solidFill>
                  <a:srgbClr val="FF0000"/>
                </a:solidFill>
                <a:effectLst>
                  <a:outerShdw blurRad="38100" dist="38100" dir="2700000" algn="tl">
                    <a:srgbClr val="000000"/>
                  </a:outerShdw>
                </a:effectLst>
                <a:latin typeface="+mn-ea"/>
                <a:ea typeface="+mn-ea"/>
              </a:rPr>
              <a:t>大规模应用和成果</a:t>
            </a:r>
            <a:r>
              <a:rPr lang="zh-CN" altLang="en-US" sz="2000" b="1" kern="0" dirty="0" smtClean="0">
                <a:solidFill>
                  <a:srgbClr val="FF0000"/>
                </a:solidFill>
                <a:effectLst>
                  <a:outerShdw blurRad="38100" dist="38100" dir="2700000" algn="tl">
                    <a:srgbClr val="000000"/>
                  </a:outerShdw>
                </a:effectLst>
                <a:latin typeface="+mn-ea"/>
                <a:ea typeface="+mn-ea"/>
              </a:rPr>
              <a:t>转化</a:t>
            </a:r>
            <a:endParaRPr lang="en-US" altLang="zh-CN" sz="2000" b="1" kern="0" dirty="0" smtClean="0">
              <a:solidFill>
                <a:srgbClr val="FF0000"/>
              </a:solidFill>
              <a:effectLst>
                <a:outerShdw blurRad="38100" dist="38100" dir="2700000" algn="tl">
                  <a:srgbClr val="000000"/>
                </a:outerShdw>
              </a:effectLst>
              <a:latin typeface="+mn-ea"/>
              <a:ea typeface="+mn-ea"/>
            </a:endParaRPr>
          </a:p>
          <a:p>
            <a:pPr fontAlgn="auto">
              <a:lnSpc>
                <a:spcPct val="85000"/>
              </a:lnSpc>
              <a:spcBef>
                <a:spcPts val="0"/>
              </a:spcBef>
              <a:spcAft>
                <a:spcPts val="0"/>
              </a:spcAft>
              <a:defRPr/>
            </a:pPr>
            <a:r>
              <a:rPr lang="zh-CN" altLang="en-US" sz="2000" b="1" kern="0" dirty="0" smtClean="0">
                <a:solidFill>
                  <a:srgbClr val="FFFFFF"/>
                </a:solidFill>
                <a:effectLst>
                  <a:outerShdw blurRad="38100" dist="38100" dir="2700000" algn="tl">
                    <a:srgbClr val="000000"/>
                  </a:outerShdw>
                </a:effectLst>
                <a:latin typeface="+mn-ea"/>
                <a:ea typeface="+mn-ea"/>
              </a:rPr>
              <a:t>在</a:t>
            </a:r>
            <a:r>
              <a:rPr lang="zh-CN" altLang="en-US" sz="2000" b="1" kern="0" dirty="0">
                <a:solidFill>
                  <a:srgbClr val="FFFFFF"/>
                </a:solidFill>
                <a:effectLst>
                  <a:outerShdw blurRad="38100" dist="38100" dir="2700000" algn="tl">
                    <a:srgbClr val="000000"/>
                  </a:outerShdw>
                </a:effectLst>
                <a:latin typeface="+mn-ea"/>
                <a:ea typeface="+mn-ea"/>
              </a:rPr>
              <a:t>关键技术方面获得根本性突破，获得</a:t>
            </a:r>
            <a:r>
              <a:rPr lang="zh-CN" altLang="en-US" sz="2000" b="1" kern="0" dirty="0">
                <a:solidFill>
                  <a:srgbClr val="FF0000"/>
                </a:solidFill>
                <a:effectLst>
                  <a:outerShdw blurRad="38100" dist="38100" dir="2700000" algn="tl">
                    <a:srgbClr val="000000"/>
                  </a:outerShdw>
                </a:effectLst>
                <a:latin typeface="+mn-ea"/>
                <a:ea typeface="+mn-ea"/>
              </a:rPr>
              <a:t>国家级科技奖励</a:t>
            </a:r>
            <a:r>
              <a:rPr lang="en-US" altLang="zh-CN" sz="2000" b="1" kern="0" dirty="0" smtClean="0">
                <a:solidFill>
                  <a:srgbClr val="FF0000"/>
                </a:solidFill>
                <a:effectLst>
                  <a:outerShdw blurRad="38100" dist="38100" dir="2700000" algn="tl">
                    <a:srgbClr val="000000"/>
                  </a:outerShdw>
                </a:effectLst>
                <a:latin typeface="+mn-ea"/>
                <a:ea typeface="+mn-ea"/>
              </a:rPr>
              <a:t>3-5</a:t>
            </a:r>
            <a:r>
              <a:rPr lang="zh-CN" altLang="en-US" sz="2000" b="1" kern="0" dirty="0" smtClean="0">
                <a:solidFill>
                  <a:srgbClr val="FF0000"/>
                </a:solidFill>
                <a:effectLst>
                  <a:outerShdw blurRad="38100" dist="38100" dir="2700000" algn="tl">
                    <a:srgbClr val="000000"/>
                  </a:outerShdw>
                </a:effectLst>
                <a:latin typeface="+mn-ea"/>
                <a:ea typeface="+mn-ea"/>
              </a:rPr>
              <a:t>项</a:t>
            </a:r>
            <a:endParaRPr lang="zh-CN" altLang="en-US" sz="2000" b="1" kern="0" dirty="0">
              <a:solidFill>
                <a:srgbClr val="FF0000"/>
              </a:solidFill>
              <a:effectLst>
                <a:outerShdw blurRad="38100" dist="38100" dir="2700000" algn="tl">
                  <a:srgbClr val="000000"/>
                </a:outerShdw>
              </a:effectLst>
              <a:latin typeface="+mn-ea"/>
              <a:ea typeface="+mn-ea"/>
            </a:endParaRPr>
          </a:p>
        </p:txBody>
      </p:sp>
      <p:sp>
        <p:nvSpPr>
          <p:cNvPr id="12" name="AutoShape 11"/>
          <p:cNvSpPr>
            <a:spLocks noChangeArrowheads="1"/>
          </p:cNvSpPr>
          <p:nvPr/>
        </p:nvSpPr>
        <p:spPr bwMode="auto">
          <a:xfrm>
            <a:off x="285566" y="5630877"/>
            <a:ext cx="620316" cy="892995"/>
          </a:xfrm>
          <a:prstGeom prst="roundRect">
            <a:avLst>
              <a:gd name="adj" fmla="val 0"/>
            </a:avLst>
          </a:prstGeom>
          <a:gradFill rotWithShape="1">
            <a:gsLst>
              <a:gs pos="0">
                <a:srgbClr val="569EE0">
                  <a:gamma/>
                  <a:shade val="46275"/>
                  <a:invGamma/>
                  <a:alpha val="50000"/>
                </a:srgbClr>
              </a:gs>
              <a:gs pos="50000">
                <a:srgbClr val="569EE0">
                  <a:alpha val="80000"/>
                </a:srgbClr>
              </a:gs>
              <a:gs pos="100000">
                <a:srgbClr val="569EE0">
                  <a:gamma/>
                  <a:shade val="46275"/>
                  <a:invGamma/>
                  <a:alpha val="50000"/>
                </a:srgbClr>
              </a:gs>
            </a:gsLst>
            <a:lin ang="2700000" scaled="1"/>
          </a:gradFill>
          <a:ln w="9525" algn="ctr">
            <a:solidFill>
              <a:srgbClr val="FFFFFF"/>
            </a:solidFill>
            <a:round/>
            <a:headEnd/>
            <a:tailEnd/>
          </a:ln>
          <a:effectLst>
            <a:outerShdw dist="35921" dir="2700000" algn="ctr" rotWithShape="0">
              <a:srgbClr val="FFFFFF">
                <a:alpha val="50000"/>
              </a:srgbClr>
            </a:outerShdw>
          </a:effectLst>
        </p:spPr>
        <p:txBody>
          <a:bodyPr wrap="none" anchor="ctr"/>
          <a:lstStyle/>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成</a:t>
            </a:r>
            <a:endParaRPr lang="en-US" altLang="zh-CN" sz="2400" b="1" kern="0" dirty="0" smtClean="0">
              <a:solidFill>
                <a:srgbClr val="FF0000"/>
              </a:solidFill>
              <a:effectLst>
                <a:outerShdw blurRad="38100" dist="38100" dir="2700000" algn="tl">
                  <a:srgbClr val="000000"/>
                </a:outerShdw>
              </a:effectLst>
              <a:latin typeface="+mn-ea"/>
              <a:ea typeface="+mn-ea"/>
            </a:endParaRPr>
          </a:p>
          <a:p>
            <a:pPr algn="ctr" eaLnBrk="0" fontAlgn="auto" hangingPunct="0">
              <a:spcBef>
                <a:spcPts val="0"/>
              </a:spcBef>
              <a:spcAft>
                <a:spcPts val="0"/>
              </a:spcAft>
              <a:defRPr/>
            </a:pPr>
            <a:r>
              <a:rPr lang="zh-CN" altLang="en-US" sz="2400" b="1" kern="0" dirty="0" smtClean="0">
                <a:solidFill>
                  <a:srgbClr val="FF0000"/>
                </a:solidFill>
                <a:effectLst>
                  <a:outerShdw blurRad="38100" dist="38100" dir="2700000" algn="tl">
                    <a:srgbClr val="000000"/>
                  </a:outerShdw>
                </a:effectLst>
                <a:latin typeface="+mn-ea"/>
                <a:ea typeface="+mn-ea"/>
              </a:rPr>
              <a:t>果</a:t>
            </a:r>
            <a:endParaRPr lang="en-US" altLang="zh-CN" sz="2400" b="1" kern="0" dirty="0">
              <a:solidFill>
                <a:srgbClr val="FF0000"/>
              </a:solidFill>
              <a:effectLst>
                <a:outerShdw blurRad="38100" dist="38100" dir="2700000" algn="tl">
                  <a:srgbClr val="000000"/>
                </a:outerShdw>
              </a:effectLst>
              <a:latin typeface="+mn-ea"/>
              <a:ea typeface="+mn-ea"/>
            </a:endParaRPr>
          </a:p>
        </p:txBody>
      </p:sp>
    </p:spTree>
    <p:extLst>
      <p:ext uri="{BB962C8B-B14F-4D97-AF65-F5344CB8AC3E}">
        <p14:creationId xmlns:p14="http://schemas.microsoft.com/office/powerpoint/2010/main" val="3989118287"/>
      </p:ext>
    </p:extLst>
  </p:cSld>
  <p:clrMapOvr>
    <a:masterClrMapping/>
  </p:clrMapOvr>
  <mc:AlternateContent xmlns:mc="http://schemas.openxmlformats.org/markup-compatibility/2006">
    <mc:Choice xmlns:p14="http://schemas.microsoft.com/office/powerpoint/2010/main" Requires="p14">
      <p:transition spd="slow" p14:dur="2000" advTm="839"/>
    </mc:Choice>
    <mc:Fallback>
      <p:transition spd="slow" advTm="83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89" name="Shape 989"/>
          <p:cNvSpPr>
            <a:spLocks noGrp="1"/>
          </p:cNvSpPr>
          <p:nvPr>
            <p:ph type="title"/>
          </p:nvPr>
        </p:nvSpPr>
        <p:spPr>
          <a:prstGeom prst="rect">
            <a:avLst/>
          </a:prstGeom>
        </p:spPr>
        <p:txBody>
          <a:bodyPr vert="horz" lIns="91440" tIns="45720" rIns="91440" bIns="45720" rtlCol="0" anchor="ctr">
            <a:normAutofit/>
          </a:bodyPr>
          <a:lstStyle/>
          <a:p>
            <a:r>
              <a:rPr lang="zh-CN" altLang="en-US" dirty="0">
                <a:solidFill>
                  <a:srgbClr val="002060"/>
                </a:solidFill>
              </a:rPr>
              <a:t>中心未来五年的</a:t>
            </a:r>
            <a:r>
              <a:rPr dirty="0" err="1">
                <a:solidFill>
                  <a:srgbClr val="002060"/>
                </a:solidFill>
              </a:rPr>
              <a:t>队伍建设</a:t>
            </a:r>
            <a:endParaRPr dirty="0">
              <a:solidFill>
                <a:srgbClr val="002060"/>
              </a:solidFill>
            </a:endParaRPr>
          </a:p>
        </p:txBody>
      </p:sp>
      <p:sp>
        <p:nvSpPr>
          <p:cNvPr id="990" name="Shape 990"/>
          <p:cNvSpPr>
            <a:spLocks noGrp="1"/>
          </p:cNvSpPr>
          <p:nvPr>
            <p:ph type="sldNum" sz="quarter" idx="12"/>
          </p:nvPr>
        </p:nvSpPr>
        <p:spPr>
          <a:prstGeom prst="rect">
            <a:avLst/>
          </a:prstGeom>
          <a:extLst>
            <a:ext uri="{C572A759-6A51-4108-AA02-DFA0A04FC94B}">
              <ma14:wrappingTextBoxFlag xmlns:ma14="http://schemas.microsoft.com/office/mac/drawingml/2011/main" xmlns="" val="1"/>
            </a:ext>
          </a:extLst>
        </p:spPr>
        <p:txBody>
          <a:bodyPr lIns="0" tIns="0" rIns="0" bIns="0">
            <a:normAutofit/>
          </a:bodyPr>
          <a:lstStyle/>
          <a:p>
            <a:pPr lvl="0">
              <a:defRPr sz="1800" b="0">
                <a:solidFill>
                  <a:srgbClr val="000000"/>
                </a:solidFill>
              </a:defRPr>
            </a:pPr>
            <a:fld id="{86CB4B4D-7CA3-9044-876B-883B54F8677D}" type="slidenum">
              <a:rPr sz="2200" b="1">
                <a:solidFill>
                  <a:srgbClr val="FFFFFF"/>
                </a:solidFill>
              </a:rPr>
              <a:pPr lvl="0">
                <a:defRPr sz="1800" b="0">
                  <a:solidFill>
                    <a:srgbClr val="000000"/>
                  </a:solidFill>
                </a:defRPr>
              </a:pPr>
              <a:t>9</a:t>
            </a:fld>
            <a:endParaRPr sz="2200" b="1">
              <a:solidFill>
                <a:srgbClr val="FFFFFF"/>
              </a:solidFill>
            </a:endParaRPr>
          </a:p>
        </p:txBody>
      </p:sp>
      <p:graphicFrame>
        <p:nvGraphicFramePr>
          <p:cNvPr id="991" name="Table 991"/>
          <p:cNvGraphicFramePr/>
          <p:nvPr>
            <p:extLst>
              <p:ext uri="{D42A27DB-BD31-4B8C-83A1-F6EECF244321}">
                <p14:modId xmlns:p14="http://schemas.microsoft.com/office/powerpoint/2010/main" val="2716908539"/>
              </p:ext>
            </p:extLst>
          </p:nvPr>
        </p:nvGraphicFramePr>
        <p:xfrm>
          <a:off x="1524000" y="1416721"/>
          <a:ext cx="6096000" cy="2395728"/>
        </p:xfrm>
        <a:graphic>
          <a:graphicData uri="http://schemas.openxmlformats.org/drawingml/2006/table">
            <a:tbl>
              <a:tblPr firstRow="1" bandRow="1">
                <a:tableStyleId>{775DCB02-9BB8-47FD-8907-85C794F793BA}</a:tableStyleId>
              </a:tblPr>
              <a:tblGrid>
                <a:gridCol w="3768080"/>
                <a:gridCol w="2327920"/>
              </a:tblGrid>
              <a:tr h="469392">
                <a:tc gridSpan="2">
                  <a:txBody>
                    <a:bodyPr/>
                    <a:lstStyle/>
                    <a:p>
                      <a:pPr lvl="0" algn="ctr">
                        <a:defRPr sz="1800" b="0" i="0">
                          <a:solidFill>
                            <a:srgbClr val="000000"/>
                          </a:solidFill>
                        </a:defRPr>
                      </a:pPr>
                      <a:r>
                        <a:rPr sz="2800" dirty="0" err="1">
                          <a:sym typeface="黑体"/>
                        </a:rPr>
                        <a:t>科研及服务单元设置</a:t>
                      </a:r>
                      <a:endParaRPr sz="2800" dirty="0">
                        <a:solidFill>
                          <a:schemeClr val="bg1"/>
                        </a:solidFill>
                        <a:latin typeface="黑体"/>
                        <a:ea typeface="黑体"/>
                        <a:cs typeface="黑体"/>
                        <a:sym typeface="黑体"/>
                      </a:endParaRPr>
                    </a:p>
                  </a:txBody>
                  <a:tcPr marL="45720" marR="45720" horzOverflow="overflow"/>
                </a:tc>
                <a:tc hMerge="1">
                  <a:txBody>
                    <a:bodyPr/>
                    <a:lstStyle/>
                    <a:p>
                      <a:endParaRPr lang="zh-CN"/>
                    </a:p>
                  </a:txBody>
                  <a:tcPr/>
                </a:tc>
              </a:tr>
              <a:tr h="469392">
                <a:tc>
                  <a:txBody>
                    <a:bodyPr/>
                    <a:lstStyle/>
                    <a:p>
                      <a:pPr lvl="0" algn="l">
                        <a:defRPr sz="1800" b="0" i="0"/>
                      </a:pPr>
                      <a:r>
                        <a:rPr sz="2400" dirty="0" err="1" smtClean="0">
                          <a:sym typeface="黑体"/>
                        </a:rPr>
                        <a:t>研究所</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4</a:t>
                      </a:r>
                      <a:endParaRPr sz="2400" b="1" i="1" dirty="0">
                        <a:solidFill>
                          <a:schemeClr val="bg1"/>
                        </a:solidFill>
                        <a:sym typeface="Times New Roman"/>
                      </a:endParaRPr>
                    </a:p>
                  </a:txBody>
                  <a:tcPr marL="45720" marR="45720" horzOverflow="overflow"/>
                </a:tc>
              </a:tr>
              <a:tr h="469392">
                <a:tc>
                  <a:txBody>
                    <a:bodyPr/>
                    <a:lstStyle/>
                    <a:p>
                      <a:pPr lvl="0" algn="l">
                        <a:defRPr sz="1800" b="0" i="0"/>
                      </a:pPr>
                      <a:r>
                        <a:rPr sz="2400" dirty="0" err="1">
                          <a:sym typeface="Times New Roman"/>
                        </a:rPr>
                        <a:t>PI</a:t>
                      </a:r>
                      <a:r>
                        <a:rPr sz="2400" dirty="0" err="1">
                          <a:sym typeface="黑体"/>
                        </a:rPr>
                        <a:t>研究团队</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2</a:t>
                      </a:r>
                      <a:r>
                        <a:rPr sz="2400" dirty="0" smtClean="0">
                          <a:sym typeface="Times New Roman"/>
                        </a:rPr>
                        <a:t>0</a:t>
                      </a:r>
                      <a:endParaRPr sz="2400" b="1" i="1" dirty="0">
                        <a:solidFill>
                          <a:schemeClr val="bg1"/>
                        </a:solidFill>
                        <a:sym typeface="Times New Roman"/>
                      </a:endParaRPr>
                    </a:p>
                  </a:txBody>
                  <a:tcPr marL="45720" marR="45720" horzOverflow="overflow"/>
                </a:tc>
              </a:tr>
              <a:tr h="469392">
                <a:tc>
                  <a:txBody>
                    <a:bodyPr/>
                    <a:lstStyle/>
                    <a:p>
                      <a:pPr lvl="0" algn="l">
                        <a:defRPr sz="1800" b="0" i="0"/>
                      </a:pPr>
                      <a:r>
                        <a:rPr sz="2400" dirty="0" err="1">
                          <a:sym typeface="黑体"/>
                        </a:rPr>
                        <a:t>服务平台保障团队</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sz="2400" dirty="0">
                          <a:sym typeface="Times New Roman"/>
                        </a:rPr>
                        <a:t>4</a:t>
                      </a:r>
                      <a:endParaRPr sz="2400" b="1" i="1" dirty="0">
                        <a:solidFill>
                          <a:schemeClr val="bg1"/>
                        </a:solidFill>
                        <a:sym typeface="Times New Roman"/>
                      </a:endParaRPr>
                    </a:p>
                  </a:txBody>
                  <a:tcPr marL="45720" marR="45720" horzOverflow="overflow"/>
                </a:tc>
              </a:tr>
              <a:tr h="469392">
                <a:tc>
                  <a:txBody>
                    <a:bodyPr/>
                    <a:lstStyle/>
                    <a:p>
                      <a:pPr lvl="0" algn="l">
                        <a:defRPr sz="1800" b="0" i="0"/>
                      </a:pPr>
                      <a:r>
                        <a:rPr sz="2400" dirty="0" err="1">
                          <a:sym typeface="黑体"/>
                        </a:rPr>
                        <a:t>运行服务团队</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2</a:t>
                      </a:r>
                      <a:endParaRPr sz="2400" b="1" i="1" dirty="0">
                        <a:solidFill>
                          <a:schemeClr val="bg1"/>
                        </a:solidFill>
                        <a:sym typeface="Times New Roman"/>
                      </a:endParaRPr>
                    </a:p>
                  </a:txBody>
                  <a:tcPr marL="45720" marR="45720" horzOverflow="overflow"/>
                </a:tc>
              </a:tr>
            </a:tbl>
          </a:graphicData>
        </a:graphic>
      </p:graphicFrame>
      <p:graphicFrame>
        <p:nvGraphicFramePr>
          <p:cNvPr id="992" name="Table 992"/>
          <p:cNvGraphicFramePr/>
          <p:nvPr>
            <p:extLst>
              <p:ext uri="{D42A27DB-BD31-4B8C-83A1-F6EECF244321}">
                <p14:modId xmlns:p14="http://schemas.microsoft.com/office/powerpoint/2010/main" val="3353323648"/>
              </p:ext>
            </p:extLst>
          </p:nvPr>
        </p:nvGraphicFramePr>
        <p:xfrm>
          <a:off x="1547663" y="4153025"/>
          <a:ext cx="6096000" cy="2395728"/>
        </p:xfrm>
        <a:graphic>
          <a:graphicData uri="http://schemas.openxmlformats.org/drawingml/2006/table">
            <a:tbl>
              <a:tblPr firstRow="1" bandRow="1">
                <a:tableStyleId>{775DCB02-9BB8-47FD-8907-85C794F793BA}</a:tableStyleId>
              </a:tblPr>
              <a:tblGrid>
                <a:gridCol w="3816424"/>
                <a:gridCol w="2279576"/>
              </a:tblGrid>
              <a:tr h="469392">
                <a:tc gridSpan="2">
                  <a:txBody>
                    <a:bodyPr/>
                    <a:lstStyle/>
                    <a:p>
                      <a:pPr lvl="0" algn="ctr">
                        <a:defRPr sz="1800" b="0" i="0">
                          <a:solidFill>
                            <a:srgbClr val="000000"/>
                          </a:solidFill>
                        </a:defRPr>
                      </a:pPr>
                      <a:r>
                        <a:rPr sz="2800" dirty="0" err="1">
                          <a:sym typeface="黑体"/>
                        </a:rPr>
                        <a:t>各类科研人员</a:t>
                      </a:r>
                      <a:endParaRPr sz="2800" dirty="0">
                        <a:solidFill>
                          <a:schemeClr val="bg1"/>
                        </a:solidFill>
                        <a:latin typeface="黑体"/>
                        <a:ea typeface="黑体"/>
                        <a:cs typeface="黑体"/>
                        <a:sym typeface="黑体"/>
                      </a:endParaRPr>
                    </a:p>
                  </a:txBody>
                  <a:tcPr marL="45720" marR="45720" horzOverflow="overflow"/>
                </a:tc>
                <a:tc hMerge="1">
                  <a:txBody>
                    <a:bodyPr/>
                    <a:lstStyle/>
                    <a:p>
                      <a:endParaRPr lang="zh-CN"/>
                    </a:p>
                  </a:txBody>
                  <a:tcPr/>
                </a:tc>
              </a:tr>
              <a:tr h="469392">
                <a:tc>
                  <a:txBody>
                    <a:bodyPr/>
                    <a:lstStyle/>
                    <a:p>
                      <a:pPr lvl="0" algn="l">
                        <a:defRPr sz="1800" b="0" i="0"/>
                      </a:pPr>
                      <a:r>
                        <a:rPr sz="2400" dirty="0" err="1">
                          <a:sym typeface="黑体"/>
                        </a:rPr>
                        <a:t>全时研究人员</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10</a:t>
                      </a:r>
                      <a:r>
                        <a:rPr sz="2400" dirty="0" smtClean="0">
                          <a:sym typeface="Times New Roman"/>
                        </a:rPr>
                        <a:t>0</a:t>
                      </a:r>
                      <a:endParaRPr sz="2400" b="1" i="1" dirty="0">
                        <a:solidFill>
                          <a:schemeClr val="bg1"/>
                        </a:solidFill>
                        <a:sym typeface="Times New Roman"/>
                      </a:endParaRPr>
                    </a:p>
                  </a:txBody>
                  <a:tcPr marL="45720" marR="45720" horzOverflow="overflow"/>
                </a:tc>
              </a:tr>
              <a:tr h="469392">
                <a:tc>
                  <a:txBody>
                    <a:bodyPr/>
                    <a:lstStyle/>
                    <a:p>
                      <a:pPr lvl="0" algn="l">
                        <a:defRPr sz="1800" b="0" i="0"/>
                      </a:pPr>
                      <a:r>
                        <a:rPr sz="2400" dirty="0" err="1">
                          <a:sym typeface="黑体"/>
                        </a:rPr>
                        <a:t>全时科研保障人员</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15</a:t>
                      </a:r>
                      <a:endParaRPr sz="2400" b="1" i="1" dirty="0">
                        <a:solidFill>
                          <a:schemeClr val="bg1"/>
                        </a:solidFill>
                        <a:sym typeface="Times New Roman"/>
                      </a:endParaRPr>
                    </a:p>
                  </a:txBody>
                  <a:tcPr marL="45720" marR="45720" horzOverflow="overflow"/>
                </a:tc>
              </a:tr>
              <a:tr h="469392">
                <a:tc>
                  <a:txBody>
                    <a:bodyPr/>
                    <a:lstStyle/>
                    <a:p>
                      <a:pPr lvl="0" algn="l">
                        <a:defRPr sz="1800" b="0" i="0"/>
                      </a:pPr>
                      <a:r>
                        <a:rPr sz="2400" dirty="0" err="1">
                          <a:sym typeface="黑体"/>
                        </a:rPr>
                        <a:t>非全时研究人员</a:t>
                      </a:r>
                      <a:endParaRPr sz="2400" b="1" dirty="0">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8</a:t>
                      </a:r>
                      <a:r>
                        <a:rPr sz="2400" dirty="0" smtClean="0">
                          <a:sym typeface="Times New Roman"/>
                        </a:rPr>
                        <a:t>0</a:t>
                      </a:r>
                      <a:endParaRPr sz="2400" b="1" i="1" dirty="0">
                        <a:solidFill>
                          <a:schemeClr val="bg1"/>
                        </a:solidFill>
                        <a:sym typeface="Times New Roman"/>
                      </a:endParaRPr>
                    </a:p>
                  </a:txBody>
                  <a:tcPr marL="45720" marR="45720" horzOverflow="overflow"/>
                </a:tc>
              </a:tr>
              <a:tr h="469392">
                <a:tc>
                  <a:txBody>
                    <a:bodyPr/>
                    <a:lstStyle/>
                    <a:p>
                      <a:pPr lvl="0" algn="l">
                        <a:defRPr sz="1800" b="0" i="0"/>
                      </a:pPr>
                      <a:r>
                        <a:rPr sz="2400">
                          <a:sym typeface="黑体"/>
                        </a:rPr>
                        <a:t>研究生（博士生、硕士生）</a:t>
                      </a:r>
                      <a:endParaRPr sz="2400" b="1">
                        <a:solidFill>
                          <a:schemeClr val="bg1"/>
                        </a:solidFill>
                        <a:latin typeface="黑体"/>
                        <a:ea typeface="黑体"/>
                        <a:cs typeface="黑体"/>
                        <a:sym typeface="黑体"/>
                      </a:endParaRPr>
                    </a:p>
                  </a:txBody>
                  <a:tcPr marL="45720" marR="45720" horzOverflow="overflow"/>
                </a:tc>
                <a:tc>
                  <a:txBody>
                    <a:bodyPr/>
                    <a:lstStyle/>
                    <a:p>
                      <a:pPr lvl="0" algn="ctr">
                        <a:defRPr sz="1800" b="0" i="0"/>
                      </a:pPr>
                      <a:r>
                        <a:rPr lang="en-US" sz="2400" dirty="0" smtClean="0">
                          <a:sym typeface="Times New Roman"/>
                        </a:rPr>
                        <a:t>30</a:t>
                      </a:r>
                      <a:r>
                        <a:rPr sz="2400" dirty="0" smtClean="0">
                          <a:sym typeface="Times New Roman"/>
                        </a:rPr>
                        <a:t>0</a:t>
                      </a:r>
                      <a:endParaRPr sz="2400" b="1" i="1" dirty="0">
                        <a:solidFill>
                          <a:schemeClr val="bg1"/>
                        </a:solidFill>
                        <a:sym typeface="Times New Roman"/>
                      </a:endParaRPr>
                    </a:p>
                  </a:txBody>
                  <a:tcPr marL="45720" marR="45720" horzOverflow="overflow"/>
                </a:tc>
              </a:tr>
            </a:tbl>
          </a:graphicData>
        </a:graphic>
      </p:graphicFrame>
    </p:spTree>
    <p:extLst>
      <p:ext uri="{BB962C8B-B14F-4D97-AF65-F5344CB8AC3E}">
        <p14:creationId xmlns:p14="http://schemas.microsoft.com/office/powerpoint/2010/main" val="1009057337"/>
      </p:ext>
    </p:extLst>
  </p:cSld>
  <p:clrMapOvr>
    <a:masterClrMapping/>
  </p:clrMapOvr>
  <p:transition spd="med" advTm="22883">
    <p:dissolv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22048</TotalTime>
  <Words>4200</Words>
  <Application>Microsoft Office PowerPoint</Application>
  <PresentationFormat>全屏显示(4:3)</PresentationFormat>
  <Paragraphs>627</Paragraphs>
  <Slides>35</Slides>
  <Notes>7</Notes>
  <HiddenSlides>3</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37" baseType="lpstr">
      <vt:lpstr>Office 主题</vt:lpstr>
      <vt:lpstr>位图图像</vt:lpstr>
      <vt:lpstr>欢迎各位莅临 北京市大数据科学与脑机智能创新中心</vt:lpstr>
      <vt:lpstr>中心定位：人工智能与类人智能</vt:lpstr>
      <vt:lpstr>中心定位：蕴含重要科学问题和原创性突破可能</vt:lpstr>
      <vt:lpstr>中心定位：融合两条途径，构建“脑机”</vt:lpstr>
      <vt:lpstr>建设目标（Objectives）</vt:lpstr>
      <vt:lpstr>建设阶段</vt:lpstr>
      <vt:lpstr>五年目标</vt:lpstr>
      <vt:lpstr>十年目标</vt:lpstr>
      <vt:lpstr>中心未来五年的队伍建设</vt:lpstr>
      <vt:lpstr>脑机：对脑的功能模拟</vt:lpstr>
      <vt:lpstr>研究方向与机构设置</vt:lpstr>
      <vt:lpstr>方向1 数据科学与计算智能</vt:lpstr>
      <vt:lpstr>方向2 新型计算技术与系统</vt:lpstr>
      <vt:lpstr>方向3 脑认知原理与仿真</vt:lpstr>
      <vt:lpstr>方向4 脑机系统与应用</vt:lpstr>
      <vt:lpstr>实验平台建设</vt:lpstr>
      <vt:lpstr>汇聚人才：组建中心学术委员会</vt:lpstr>
      <vt:lpstr>汇聚人才：概况</vt:lpstr>
      <vt:lpstr>汇聚人才：首席科学家（PI）</vt:lpstr>
      <vt:lpstr>汇聚人才：全职引进</vt:lpstr>
      <vt:lpstr>汇聚人才：全时兼职</vt:lpstr>
      <vt:lpstr>中心承担的重大任务</vt:lpstr>
      <vt:lpstr>取得的阶段性研究成果</vt:lpstr>
      <vt:lpstr>进展1：大数据查询的尺度无关理论及系统</vt:lpstr>
      <vt:lpstr>进展2：脑机智能器件及计算系统</vt:lpstr>
      <vt:lpstr>进展3：基于生理认知的人体解析模型</vt:lpstr>
      <vt:lpstr>进展4：复杂系统信息传播理论与模型</vt:lpstr>
      <vt:lpstr>脑机应用1：社会脑-社会突发事件检测</vt:lpstr>
      <vt:lpstr>脑机应用1：社会脑-重点事件结果预测</vt:lpstr>
      <vt:lpstr>脑机应用：机器脑-车联网安全与数据处理</vt:lpstr>
      <vt:lpstr>拓展国际合作，形成国际影响力</vt:lpstr>
      <vt:lpstr>拓展国际合作，形成国际影响力</vt:lpstr>
      <vt:lpstr>拓展产业合作 组建产业联盟</vt:lpstr>
      <vt:lpstr>形成引领未来计算智能的学术、技术和产业基地</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dc:creator>
  <cp:lastModifiedBy>hucm</cp:lastModifiedBy>
  <cp:revision>457</cp:revision>
  <dcterms:created xsi:type="dcterms:W3CDTF">2016-09-26T09:28:00Z</dcterms:created>
  <dcterms:modified xsi:type="dcterms:W3CDTF">2017-06-18T00:40:28Z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2052-10.1.0.5973</vt:lpwstr>
  </property>
</Properties>
</file>